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4660"/>
  </p:normalViewPr>
  <p:slideViewPr>
    <p:cSldViewPr snapToGrid="0">
      <p:cViewPr>
        <p:scale>
          <a:sx n="90" d="100"/>
          <a:sy n="90" d="100"/>
        </p:scale>
        <p:origin x="1548" y="-9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68D495-72E4-4131-B8DC-116FEA2A4DE1}"/>
              </a:ext>
            </a:extLst>
          </p:cNvPr>
          <p:cNvSpPr>
            <a:spLocks noGrp="1"/>
          </p:cNvSpPr>
          <p:nvPr>
            <p:ph type="ctrTitle"/>
          </p:nvPr>
        </p:nvSpPr>
        <p:spPr>
          <a:xfrm>
            <a:off x="857250" y="1496484"/>
            <a:ext cx="5143500" cy="3183467"/>
          </a:xfrm>
        </p:spPr>
        <p:txBody>
          <a:bodyPr anchor="b"/>
          <a:lstStyle>
            <a:lvl1pPr algn="ctr">
              <a:defRPr sz="10667"/>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88E83E2-636B-4F7E-BAE0-402595BE9ED6}"/>
              </a:ext>
            </a:extLst>
          </p:cNvPr>
          <p:cNvSpPr>
            <a:spLocks noGrp="1"/>
          </p:cNvSpPr>
          <p:nvPr>
            <p:ph type="subTitle" idx="1"/>
          </p:nvPr>
        </p:nvSpPr>
        <p:spPr>
          <a:xfrm>
            <a:off x="857250" y="4802718"/>
            <a:ext cx="5143500" cy="2207683"/>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EFA313D-DC17-439B-92FE-D19EFB9ECFA3}"/>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227DB079-DED6-41B8-9091-A2AB15CB7F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AF0C20-03B5-47D8-BB02-576E078F4185}"/>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419350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5A1E14-ACF4-4218-A38E-D2E4DEF1359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19878A0-66A6-4F11-9262-6E597C6606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9A47BB-BF6A-4BC7-9411-87D64A6950A7}"/>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A0202C69-7CAB-4101-99E8-A47FE090D4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3DE76A-302C-482B-B7B5-D8C8F4057BA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119390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0474228-EAD8-4D37-A103-F3E8ED9434DA}"/>
              </a:ext>
            </a:extLst>
          </p:cNvPr>
          <p:cNvSpPr>
            <a:spLocks noGrp="1"/>
          </p:cNvSpPr>
          <p:nvPr>
            <p:ph type="title" orient="vert"/>
          </p:nvPr>
        </p:nvSpPr>
        <p:spPr>
          <a:xfrm>
            <a:off x="4907756" y="486833"/>
            <a:ext cx="1478756" cy="77491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90CFB7A-3F8F-4508-82B5-B5AFA206F205}"/>
              </a:ext>
            </a:extLst>
          </p:cNvPr>
          <p:cNvSpPr>
            <a:spLocks noGrp="1"/>
          </p:cNvSpPr>
          <p:nvPr>
            <p:ph type="body" orient="vert" idx="1"/>
          </p:nvPr>
        </p:nvSpPr>
        <p:spPr>
          <a:xfrm>
            <a:off x="471487" y="486833"/>
            <a:ext cx="4350544" cy="77491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BA8CAE-E180-4FA2-AB66-A01C9663EEDA}"/>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604F713D-50E3-4F5D-A4D4-E46EC11CA7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9ACBCB-B92B-49F4-AF97-BF0B627DE83E}"/>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06079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36072-5C52-4F43-B38F-D9AD9A8F6A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9026C7-8A85-4B5F-8089-478E401CABA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852D232-0BF8-4610-9BD4-7EF94D797583}"/>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C8B23D9D-6730-462F-A78C-E3F6458D45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2C880F-8856-4A78-9AFF-FD8118A3FECA}"/>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93787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19BED-F16D-4341-A107-5AE652CD786C}"/>
              </a:ext>
            </a:extLst>
          </p:cNvPr>
          <p:cNvSpPr>
            <a:spLocks noGrp="1"/>
          </p:cNvSpPr>
          <p:nvPr>
            <p:ph type="title"/>
          </p:nvPr>
        </p:nvSpPr>
        <p:spPr>
          <a:xfrm>
            <a:off x="467917" y="2279651"/>
            <a:ext cx="5915025" cy="3803649"/>
          </a:xfrm>
        </p:spPr>
        <p:txBody>
          <a:bodyPr anchor="b"/>
          <a:lstStyle>
            <a:lvl1pPr>
              <a:defRPr sz="10667"/>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C305C9-6F92-4876-B5B4-F439A9206920}"/>
              </a:ext>
            </a:extLst>
          </p:cNvPr>
          <p:cNvSpPr>
            <a:spLocks noGrp="1"/>
          </p:cNvSpPr>
          <p:nvPr>
            <p:ph type="body" idx="1"/>
          </p:nvPr>
        </p:nvSpPr>
        <p:spPr>
          <a:xfrm>
            <a:off x="467917" y="6119285"/>
            <a:ext cx="5915025" cy="2000249"/>
          </a:xfrm>
        </p:spPr>
        <p:txBody>
          <a:bodyPr/>
          <a:lstStyle>
            <a:lvl1pPr marL="0" indent="0">
              <a:buNone/>
              <a:defRPr sz="4267">
                <a:solidFill>
                  <a:schemeClr val="tx1">
                    <a:tint val="75000"/>
                  </a:schemeClr>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97665DD-1439-47A5-8C6B-7E75D26EFE68}"/>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1ECEA8D3-C6BD-4A6A-B127-E152D82B9C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CB8371-F9C4-49EF-9F5F-C63743E8F1CE}"/>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41444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BAE89-C15C-47E9-9BF2-6FF5E14355F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051C99-D223-4801-A7FF-8D6342BA77F2}"/>
              </a:ext>
            </a:extLst>
          </p:cNvPr>
          <p:cNvSpPr>
            <a:spLocks noGrp="1"/>
          </p:cNvSpPr>
          <p:nvPr>
            <p:ph sz="half" idx="1"/>
          </p:nvPr>
        </p:nvSpPr>
        <p:spPr>
          <a:xfrm>
            <a:off x="471488"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53421DE-ECB5-45ED-8495-95F205F62A70}"/>
              </a:ext>
            </a:extLst>
          </p:cNvPr>
          <p:cNvSpPr>
            <a:spLocks noGrp="1"/>
          </p:cNvSpPr>
          <p:nvPr>
            <p:ph sz="half" idx="2"/>
          </p:nvPr>
        </p:nvSpPr>
        <p:spPr>
          <a:xfrm>
            <a:off x="3471863"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B2B4AB3-698B-4B4C-879D-55552818BADD}"/>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6" name="フッター プレースホルダー 5">
            <a:extLst>
              <a:ext uri="{FF2B5EF4-FFF2-40B4-BE49-F238E27FC236}">
                <a16:creationId xmlns:a16="http://schemas.microsoft.com/office/drawing/2014/main" id="{908EE40E-8899-46E7-91F3-EBEE2252A7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B2B1CE-8B2F-4DBF-8CCA-E156333C91E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60603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A8E368-8776-4A04-815B-C12B0E128953}"/>
              </a:ext>
            </a:extLst>
          </p:cNvPr>
          <p:cNvSpPr>
            <a:spLocks noGrp="1"/>
          </p:cNvSpPr>
          <p:nvPr>
            <p:ph type="title"/>
          </p:nvPr>
        </p:nvSpPr>
        <p:spPr>
          <a:xfrm>
            <a:off x="472382" y="486834"/>
            <a:ext cx="5915025" cy="1767417"/>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ADBBA1-9CA4-4602-8DF4-BEBBE92FA40E}"/>
              </a:ext>
            </a:extLst>
          </p:cNvPr>
          <p:cNvSpPr>
            <a:spLocks noGrp="1"/>
          </p:cNvSpPr>
          <p:nvPr>
            <p:ph type="body" idx="1"/>
          </p:nvPr>
        </p:nvSpPr>
        <p:spPr>
          <a:xfrm>
            <a:off x="472381" y="2241551"/>
            <a:ext cx="2901255" cy="1098549"/>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BBB0B99-9BBB-443A-9793-F7000311AC48}"/>
              </a:ext>
            </a:extLst>
          </p:cNvPr>
          <p:cNvSpPr>
            <a:spLocks noGrp="1"/>
          </p:cNvSpPr>
          <p:nvPr>
            <p:ph sz="half" idx="2"/>
          </p:nvPr>
        </p:nvSpPr>
        <p:spPr>
          <a:xfrm>
            <a:off x="472381" y="3340101"/>
            <a:ext cx="2901255"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45CA3C6-09B2-44D8-96C3-C860769228A6}"/>
              </a:ext>
            </a:extLst>
          </p:cNvPr>
          <p:cNvSpPr>
            <a:spLocks noGrp="1"/>
          </p:cNvSpPr>
          <p:nvPr>
            <p:ph type="body" sz="quarter" idx="3"/>
          </p:nvPr>
        </p:nvSpPr>
        <p:spPr>
          <a:xfrm>
            <a:off x="3471864" y="2241551"/>
            <a:ext cx="2915543" cy="1098549"/>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22F432D-5484-4C18-B5E5-D4A3CB9375C2}"/>
              </a:ext>
            </a:extLst>
          </p:cNvPr>
          <p:cNvSpPr>
            <a:spLocks noGrp="1"/>
          </p:cNvSpPr>
          <p:nvPr>
            <p:ph sz="quarter" idx="4"/>
          </p:nvPr>
        </p:nvSpPr>
        <p:spPr>
          <a:xfrm>
            <a:off x="3471864" y="3340101"/>
            <a:ext cx="2915543"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C1293DD-D0CD-4A09-8284-6BBE2960FEDB}"/>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8" name="フッター プレースホルダー 7">
            <a:extLst>
              <a:ext uri="{FF2B5EF4-FFF2-40B4-BE49-F238E27FC236}">
                <a16:creationId xmlns:a16="http://schemas.microsoft.com/office/drawing/2014/main" id="{59266419-738E-448D-BE9B-BB107A0C7A5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8C41222-D64A-4BFE-A875-2C9490A307D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671306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D5DD11-42A9-4CE8-A5E8-9A8A864370B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EDB2AE7-F4B5-4BF3-8FBA-CE36E2BEFE76}"/>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4" name="フッター プレースホルダー 3">
            <a:extLst>
              <a:ext uri="{FF2B5EF4-FFF2-40B4-BE49-F238E27FC236}">
                <a16:creationId xmlns:a16="http://schemas.microsoft.com/office/drawing/2014/main" id="{CD1CC713-6E44-4587-A719-8EA0340813C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731040-0B3D-4C26-B02F-BCC69501A5C9}"/>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97802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DFE07DD-AC80-4A08-870D-C261B8616D49}"/>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3" name="フッター プレースホルダー 2">
            <a:extLst>
              <a:ext uri="{FF2B5EF4-FFF2-40B4-BE49-F238E27FC236}">
                <a16:creationId xmlns:a16="http://schemas.microsoft.com/office/drawing/2014/main" id="{161C3B3D-ECFC-4A29-A825-40CB82616B3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074CD73-D6F9-4D03-A6B6-075B7CBC5DCD}"/>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9716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8DEF73-A0A4-455D-9B39-AA715DDF580B}"/>
              </a:ext>
            </a:extLst>
          </p:cNvPr>
          <p:cNvSpPr>
            <a:spLocks noGrp="1"/>
          </p:cNvSpPr>
          <p:nvPr>
            <p:ph type="title"/>
          </p:nvPr>
        </p:nvSpPr>
        <p:spPr>
          <a:xfrm>
            <a:off x="472382" y="609600"/>
            <a:ext cx="2211883" cy="2133600"/>
          </a:xfrm>
        </p:spPr>
        <p:txBody>
          <a:bodyPr anchor="b"/>
          <a:lstStyle>
            <a:lvl1pPr>
              <a:defRPr sz="5689"/>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3762D2C-F058-4158-958B-6AF51DB52228}"/>
              </a:ext>
            </a:extLst>
          </p:cNvPr>
          <p:cNvSpPr>
            <a:spLocks noGrp="1"/>
          </p:cNvSpPr>
          <p:nvPr>
            <p:ph idx="1"/>
          </p:nvPr>
        </p:nvSpPr>
        <p:spPr>
          <a:xfrm>
            <a:off x="2915544" y="1316567"/>
            <a:ext cx="3471863" cy="6498167"/>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D03974B-A99F-4F2E-BA95-D916D9122939}"/>
              </a:ext>
            </a:extLst>
          </p:cNvPr>
          <p:cNvSpPr>
            <a:spLocks noGrp="1"/>
          </p:cNvSpPr>
          <p:nvPr>
            <p:ph type="body" sz="half" idx="2"/>
          </p:nvPr>
        </p:nvSpPr>
        <p:spPr>
          <a:xfrm>
            <a:off x="472382" y="2743200"/>
            <a:ext cx="2211883" cy="5082117"/>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1884FE-E0A9-48ED-8A6B-63857DE0EEBA}"/>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6" name="フッター プレースホルダー 5">
            <a:extLst>
              <a:ext uri="{FF2B5EF4-FFF2-40B4-BE49-F238E27FC236}">
                <a16:creationId xmlns:a16="http://schemas.microsoft.com/office/drawing/2014/main" id="{B08DAD26-36B5-46CB-A129-A3BD217A65F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4DED134-A8F7-4735-A3B9-AABBA7FAB63B}"/>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14153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9E6A0F-9FE2-4622-93E7-F201AFAF515C}"/>
              </a:ext>
            </a:extLst>
          </p:cNvPr>
          <p:cNvSpPr>
            <a:spLocks noGrp="1"/>
          </p:cNvSpPr>
          <p:nvPr>
            <p:ph type="title"/>
          </p:nvPr>
        </p:nvSpPr>
        <p:spPr>
          <a:xfrm>
            <a:off x="472382" y="609600"/>
            <a:ext cx="2211883" cy="2133600"/>
          </a:xfrm>
        </p:spPr>
        <p:txBody>
          <a:bodyPr anchor="b"/>
          <a:lstStyle>
            <a:lvl1pPr>
              <a:defRPr sz="5689"/>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C8B9277-DDDF-42D3-BA51-5DD980A88BD6}"/>
              </a:ext>
            </a:extLst>
          </p:cNvPr>
          <p:cNvSpPr>
            <a:spLocks noGrp="1"/>
          </p:cNvSpPr>
          <p:nvPr>
            <p:ph type="pic" idx="1"/>
          </p:nvPr>
        </p:nvSpPr>
        <p:spPr>
          <a:xfrm>
            <a:off x="2915544" y="1316567"/>
            <a:ext cx="3471863" cy="6498167"/>
          </a:xfrm>
        </p:spPr>
        <p:txBody>
          <a:bodyPr/>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01E7B59A-9E5E-4D29-84DD-2C37A98ECCFC}"/>
              </a:ext>
            </a:extLst>
          </p:cNvPr>
          <p:cNvSpPr>
            <a:spLocks noGrp="1"/>
          </p:cNvSpPr>
          <p:nvPr>
            <p:ph type="body" sz="half" idx="2"/>
          </p:nvPr>
        </p:nvSpPr>
        <p:spPr>
          <a:xfrm>
            <a:off x="472382" y="2743200"/>
            <a:ext cx="2211883" cy="5082117"/>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5D36189-EE1E-4126-85F3-60D98C9C991F}"/>
              </a:ext>
            </a:extLst>
          </p:cNvPr>
          <p:cNvSpPr>
            <a:spLocks noGrp="1"/>
          </p:cNvSpPr>
          <p:nvPr>
            <p:ph type="dt" sz="half" idx="10"/>
          </p:nvPr>
        </p:nvSpPr>
        <p:spPr/>
        <p:txBody>
          <a:bodyPr/>
          <a:lstStyle/>
          <a:p>
            <a:fld id="{E6F22740-2170-4409-9776-4A9D3520E3E5}" type="datetimeFigureOut">
              <a:rPr kumimoji="1" lang="ja-JP" altLang="en-US" smtClean="0"/>
              <a:t>2022/1/18</a:t>
            </a:fld>
            <a:endParaRPr kumimoji="1" lang="ja-JP" altLang="en-US"/>
          </a:p>
        </p:txBody>
      </p:sp>
      <p:sp>
        <p:nvSpPr>
          <p:cNvPr id="6" name="フッター プレースホルダー 5">
            <a:extLst>
              <a:ext uri="{FF2B5EF4-FFF2-40B4-BE49-F238E27FC236}">
                <a16:creationId xmlns:a16="http://schemas.microsoft.com/office/drawing/2014/main" id="{81CAB9D7-F1CD-4B22-B510-6C324DFAC1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681EB3-3C18-4F01-946A-2FB786689386}"/>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57698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0DB8B24-49A0-462C-A217-AEF71CE108A4}"/>
              </a:ext>
            </a:extLst>
          </p:cNvPr>
          <p:cNvSpPr>
            <a:spLocks noGrp="1"/>
          </p:cNvSpPr>
          <p:nvPr>
            <p:ph type="title"/>
          </p:nvPr>
        </p:nvSpPr>
        <p:spPr>
          <a:xfrm>
            <a:off x="471489" y="486834"/>
            <a:ext cx="5915025" cy="176741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FCD081-4D72-4B81-B294-EDF8265DA978}"/>
              </a:ext>
            </a:extLst>
          </p:cNvPr>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F8507D-24D9-4655-876D-DF4C179D29F3}"/>
              </a:ext>
            </a:extLst>
          </p:cNvPr>
          <p:cNvSpPr>
            <a:spLocks noGrp="1"/>
          </p:cNvSpPr>
          <p:nvPr>
            <p:ph type="dt" sz="half" idx="2"/>
          </p:nvPr>
        </p:nvSpPr>
        <p:spPr>
          <a:xfrm>
            <a:off x="471488" y="8475135"/>
            <a:ext cx="1543050" cy="486833"/>
          </a:xfrm>
          <a:prstGeom prst="rect">
            <a:avLst/>
          </a:prstGeom>
        </p:spPr>
        <p:txBody>
          <a:bodyPr vert="horz" lIns="91440" tIns="45720" rIns="91440" bIns="45720" rtlCol="0" anchor="ctr"/>
          <a:lstStyle>
            <a:lvl1pPr algn="l">
              <a:defRPr sz="2133">
                <a:solidFill>
                  <a:schemeClr val="tx1">
                    <a:tint val="75000"/>
                  </a:schemeClr>
                </a:solidFill>
              </a:defRPr>
            </a:lvl1pPr>
          </a:lstStyle>
          <a:p>
            <a:fld id="{E6F22740-2170-4409-9776-4A9D3520E3E5}" type="datetimeFigureOut">
              <a:rPr kumimoji="1" lang="ja-JP" altLang="en-US" smtClean="0"/>
              <a:t>2022/1/18</a:t>
            </a:fld>
            <a:endParaRPr kumimoji="1" lang="ja-JP" altLang="en-US"/>
          </a:p>
        </p:txBody>
      </p:sp>
      <p:sp>
        <p:nvSpPr>
          <p:cNvPr id="5" name="フッター プレースホルダー 4">
            <a:extLst>
              <a:ext uri="{FF2B5EF4-FFF2-40B4-BE49-F238E27FC236}">
                <a16:creationId xmlns:a16="http://schemas.microsoft.com/office/drawing/2014/main" id="{4A26D4A0-B7E3-4B6E-9AB5-784A7D1B3C10}"/>
              </a:ext>
            </a:extLst>
          </p:cNvPr>
          <p:cNvSpPr>
            <a:spLocks noGrp="1"/>
          </p:cNvSpPr>
          <p:nvPr>
            <p:ph type="ftr" sz="quarter" idx="3"/>
          </p:nvPr>
        </p:nvSpPr>
        <p:spPr>
          <a:xfrm>
            <a:off x="2271714" y="8475135"/>
            <a:ext cx="2314575" cy="486833"/>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14EB37F-1C76-4C1A-B631-E1D5C3847650}"/>
              </a:ext>
            </a:extLst>
          </p:cNvPr>
          <p:cNvSpPr>
            <a:spLocks noGrp="1"/>
          </p:cNvSpPr>
          <p:nvPr>
            <p:ph type="sldNum" sz="quarter" idx="4"/>
          </p:nvPr>
        </p:nvSpPr>
        <p:spPr>
          <a:xfrm>
            <a:off x="4843463" y="8475135"/>
            <a:ext cx="1543050" cy="486833"/>
          </a:xfrm>
          <a:prstGeom prst="rect">
            <a:avLst/>
          </a:prstGeom>
        </p:spPr>
        <p:txBody>
          <a:bodyPr vert="horz" lIns="91440" tIns="45720" rIns="91440" bIns="45720" rtlCol="0" anchor="ctr"/>
          <a:lstStyle>
            <a:lvl1pPr algn="r">
              <a:defRPr sz="2133">
                <a:solidFill>
                  <a:schemeClr val="tx1">
                    <a:tint val="75000"/>
                  </a:schemeClr>
                </a:solidFill>
              </a:defRPr>
            </a:lvl1p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2932401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625620" rtl="0" eaLnBrk="1" latinLnBrk="0" hangingPunct="1">
        <a:lnSpc>
          <a:spcPct val="90000"/>
        </a:lnSpc>
        <a:spcBef>
          <a:spcPct val="0"/>
        </a:spcBef>
        <a:buNone/>
        <a:defRPr kumimoji="1" sz="7822" kern="1200">
          <a:solidFill>
            <a:schemeClr val="tx1"/>
          </a:solidFill>
          <a:latin typeface="+mj-lt"/>
          <a:ea typeface="+mj-ea"/>
          <a:cs typeface="+mj-cs"/>
        </a:defRPr>
      </a:lvl1pPr>
    </p:titleStyle>
    <p:bodyStyle>
      <a:lvl1pPr marL="406405" indent="-406405" algn="l" defTabSz="1625620" rtl="0" eaLnBrk="1" latinLnBrk="0" hangingPunct="1">
        <a:lnSpc>
          <a:spcPct val="90000"/>
        </a:lnSpc>
        <a:spcBef>
          <a:spcPts val="1778"/>
        </a:spcBef>
        <a:buFont typeface="Arial" panose="020B0604020202020204" pitchFamily="34" charset="0"/>
        <a:buChar char="•"/>
        <a:defRPr kumimoji="1" sz="4978" kern="1200">
          <a:solidFill>
            <a:schemeClr val="tx1"/>
          </a:solidFill>
          <a:latin typeface="+mn-lt"/>
          <a:ea typeface="+mn-ea"/>
          <a:cs typeface="+mn-cs"/>
        </a:defRPr>
      </a:lvl1pPr>
      <a:lvl2pPr marL="1219215" indent="-406405" algn="l" defTabSz="1625620" rtl="0" eaLnBrk="1" latinLnBrk="0" hangingPunct="1">
        <a:lnSpc>
          <a:spcPct val="90000"/>
        </a:lnSpc>
        <a:spcBef>
          <a:spcPts val="889"/>
        </a:spcBef>
        <a:buFont typeface="Arial" panose="020B0604020202020204" pitchFamily="34" charset="0"/>
        <a:buChar char="•"/>
        <a:defRPr kumimoji="1" sz="4267" kern="1200">
          <a:solidFill>
            <a:schemeClr val="tx1"/>
          </a:solidFill>
          <a:latin typeface="+mn-lt"/>
          <a:ea typeface="+mn-ea"/>
          <a:cs typeface="+mn-cs"/>
        </a:defRPr>
      </a:lvl2pPr>
      <a:lvl3pPr marL="2032025" indent="-406405" algn="l" defTabSz="1625620" rtl="0" eaLnBrk="1" latinLnBrk="0" hangingPunct="1">
        <a:lnSpc>
          <a:spcPct val="90000"/>
        </a:lnSpc>
        <a:spcBef>
          <a:spcPts val="889"/>
        </a:spcBef>
        <a:buFont typeface="Arial" panose="020B0604020202020204" pitchFamily="34" charset="0"/>
        <a:buChar char="•"/>
        <a:defRPr kumimoji="1" sz="3556" kern="1200">
          <a:solidFill>
            <a:schemeClr val="tx1"/>
          </a:solidFill>
          <a:latin typeface="+mn-lt"/>
          <a:ea typeface="+mn-ea"/>
          <a:cs typeface="+mn-cs"/>
        </a:defRPr>
      </a:lvl3pPr>
      <a:lvl4pPr marL="284483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4pPr>
      <a:lvl5pPr marL="365764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5pPr>
      <a:lvl6pPr marL="447045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6pPr>
      <a:lvl7pPr marL="528326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7pPr>
      <a:lvl8pPr marL="609607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8pPr>
      <a:lvl9pPr marL="690888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625620" rtl="0" eaLnBrk="1" latinLnBrk="0" hangingPunct="1">
        <a:defRPr kumimoji="1" sz="3200" kern="1200">
          <a:solidFill>
            <a:schemeClr val="tx1"/>
          </a:solidFill>
          <a:latin typeface="+mn-lt"/>
          <a:ea typeface="+mn-ea"/>
          <a:cs typeface="+mn-cs"/>
        </a:defRPr>
      </a:lvl1pPr>
      <a:lvl2pPr marL="812810" algn="l" defTabSz="1625620" rtl="0" eaLnBrk="1" latinLnBrk="0" hangingPunct="1">
        <a:defRPr kumimoji="1" sz="3200" kern="1200">
          <a:solidFill>
            <a:schemeClr val="tx1"/>
          </a:solidFill>
          <a:latin typeface="+mn-lt"/>
          <a:ea typeface="+mn-ea"/>
          <a:cs typeface="+mn-cs"/>
        </a:defRPr>
      </a:lvl2pPr>
      <a:lvl3pPr marL="1625620" algn="l" defTabSz="1625620" rtl="0" eaLnBrk="1" latinLnBrk="0" hangingPunct="1">
        <a:defRPr kumimoji="1" sz="3200" kern="1200">
          <a:solidFill>
            <a:schemeClr val="tx1"/>
          </a:solidFill>
          <a:latin typeface="+mn-lt"/>
          <a:ea typeface="+mn-ea"/>
          <a:cs typeface="+mn-cs"/>
        </a:defRPr>
      </a:lvl3pPr>
      <a:lvl4pPr marL="2438430" algn="l" defTabSz="1625620" rtl="0" eaLnBrk="1" latinLnBrk="0" hangingPunct="1">
        <a:defRPr kumimoji="1" sz="3200" kern="1200">
          <a:solidFill>
            <a:schemeClr val="tx1"/>
          </a:solidFill>
          <a:latin typeface="+mn-lt"/>
          <a:ea typeface="+mn-ea"/>
          <a:cs typeface="+mn-cs"/>
        </a:defRPr>
      </a:lvl4pPr>
      <a:lvl5pPr marL="3251241" algn="l" defTabSz="1625620" rtl="0" eaLnBrk="1" latinLnBrk="0" hangingPunct="1">
        <a:defRPr kumimoji="1" sz="3200" kern="1200">
          <a:solidFill>
            <a:schemeClr val="tx1"/>
          </a:solidFill>
          <a:latin typeface="+mn-lt"/>
          <a:ea typeface="+mn-ea"/>
          <a:cs typeface="+mn-cs"/>
        </a:defRPr>
      </a:lvl5pPr>
      <a:lvl6pPr marL="4064051" algn="l" defTabSz="1625620" rtl="0" eaLnBrk="1" latinLnBrk="0" hangingPunct="1">
        <a:defRPr kumimoji="1" sz="3200" kern="1200">
          <a:solidFill>
            <a:schemeClr val="tx1"/>
          </a:solidFill>
          <a:latin typeface="+mn-lt"/>
          <a:ea typeface="+mn-ea"/>
          <a:cs typeface="+mn-cs"/>
        </a:defRPr>
      </a:lvl6pPr>
      <a:lvl7pPr marL="4876861" algn="l" defTabSz="1625620" rtl="0" eaLnBrk="1" latinLnBrk="0" hangingPunct="1">
        <a:defRPr kumimoji="1" sz="3200" kern="1200">
          <a:solidFill>
            <a:schemeClr val="tx1"/>
          </a:solidFill>
          <a:latin typeface="+mn-lt"/>
          <a:ea typeface="+mn-ea"/>
          <a:cs typeface="+mn-cs"/>
        </a:defRPr>
      </a:lvl7pPr>
      <a:lvl8pPr marL="5689671" algn="l" defTabSz="1625620" rtl="0" eaLnBrk="1" latinLnBrk="0" hangingPunct="1">
        <a:defRPr kumimoji="1" sz="3200" kern="1200">
          <a:solidFill>
            <a:schemeClr val="tx1"/>
          </a:solidFill>
          <a:latin typeface="+mn-lt"/>
          <a:ea typeface="+mn-ea"/>
          <a:cs typeface="+mn-cs"/>
        </a:defRPr>
      </a:lvl8pPr>
      <a:lvl9pPr marL="6502481" algn="l" defTabSz="1625620" rtl="0" eaLnBrk="1" latinLnBrk="0" hangingPunct="1">
        <a:defRPr kumimoji="1"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microsoft.com/office/2007/relationships/hdphoto" Target="../media/hdphoto1.wdp"/><Relationship Id="rId7" Type="http://schemas.openxmlformats.org/officeDocument/2006/relationships/hyperlink" Target="https://www.mhlw.go.jp/content/000870904.pdf"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corona.go.jp/health/" TargetMode="External"/><Relationship Id="rId5" Type="http://schemas.openxmlformats.org/officeDocument/2006/relationships/image" Target="../media/image2.emf"/><Relationship Id="rId4" Type="http://schemas.openxmlformats.org/officeDocument/2006/relationships/hyperlink" Target="https://www.mhlw.go.jp/content/00078888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9957B2F2-6C3B-422B-87E6-259F7FB376F8}"/>
              </a:ext>
            </a:extLst>
          </p:cNvPr>
          <p:cNvSpPr/>
          <p:nvPr/>
        </p:nvSpPr>
        <p:spPr>
          <a:xfrm>
            <a:off x="11614" y="655189"/>
            <a:ext cx="6858000" cy="3553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9" name="図 78">
            <a:extLst>
              <a:ext uri="{FF2B5EF4-FFF2-40B4-BE49-F238E27FC236}">
                <a16:creationId xmlns:a16="http://schemas.microsoft.com/office/drawing/2014/main" id="{48E1C9F7-5204-4989-86E2-7257B53AF80C}"/>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6781"/>
                    </a14:imgEffect>
                    <a14:imgEffect>
                      <a14:saturation sat="228000"/>
                    </a14:imgEffect>
                  </a14:imgLayer>
                </a14:imgProps>
              </a:ext>
            </a:extLst>
          </a:blip>
          <a:stretch>
            <a:fillRect/>
          </a:stretch>
        </p:blipFill>
        <p:spPr>
          <a:xfrm>
            <a:off x="2739223" y="7343704"/>
            <a:ext cx="3858440" cy="1336848"/>
          </a:xfrm>
          <a:prstGeom prst="rect">
            <a:avLst/>
          </a:prstGeom>
        </p:spPr>
      </p:pic>
      <p:sp>
        <p:nvSpPr>
          <p:cNvPr id="31" name="四角形: 角を丸くする 30">
            <a:extLst>
              <a:ext uri="{FF2B5EF4-FFF2-40B4-BE49-F238E27FC236}">
                <a16:creationId xmlns:a16="http://schemas.microsoft.com/office/drawing/2014/main" id="{FB548D2F-3639-4195-9E22-AE3C9303A590}"/>
              </a:ext>
            </a:extLst>
          </p:cNvPr>
          <p:cNvSpPr/>
          <p:nvPr/>
        </p:nvSpPr>
        <p:spPr>
          <a:xfrm>
            <a:off x="87833" y="3441943"/>
            <a:ext cx="4220250" cy="253916"/>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4B519CE8-8950-415F-8AB1-31B29DA338AC}"/>
              </a:ext>
            </a:extLst>
          </p:cNvPr>
          <p:cNvSpPr/>
          <p:nvPr/>
        </p:nvSpPr>
        <p:spPr>
          <a:xfrm>
            <a:off x="29322" y="2258928"/>
            <a:ext cx="6858000" cy="2266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レーム 3">
            <a:extLst>
              <a:ext uri="{FF2B5EF4-FFF2-40B4-BE49-F238E27FC236}">
                <a16:creationId xmlns:a16="http://schemas.microsoft.com/office/drawing/2014/main" id="{F266A08B-2CE8-4C1A-A5B6-50FA3CC86167}"/>
              </a:ext>
            </a:extLst>
          </p:cNvPr>
          <p:cNvSpPr/>
          <p:nvPr/>
        </p:nvSpPr>
        <p:spPr>
          <a:xfrm>
            <a:off x="0" y="0"/>
            <a:ext cx="6858000" cy="8721512"/>
          </a:xfrm>
          <a:prstGeom prst="frame">
            <a:avLst>
              <a:gd name="adj1" fmla="val 49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正方形/長方形 6">
            <a:extLst>
              <a:ext uri="{FF2B5EF4-FFF2-40B4-BE49-F238E27FC236}">
                <a16:creationId xmlns:a16="http://schemas.microsoft.com/office/drawing/2014/main" id="{BBB957F6-7A17-4DD0-B0A9-7AD5CBAD2AC6}"/>
              </a:ext>
            </a:extLst>
          </p:cNvPr>
          <p:cNvSpPr/>
          <p:nvPr/>
        </p:nvSpPr>
        <p:spPr>
          <a:xfrm>
            <a:off x="3261" y="11130"/>
            <a:ext cx="6858000" cy="2783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37D3F947-BFB4-4C65-8712-9FF6A19A91EF}"/>
              </a:ext>
            </a:extLst>
          </p:cNvPr>
          <p:cNvSpPr/>
          <p:nvPr/>
        </p:nvSpPr>
        <p:spPr>
          <a:xfrm>
            <a:off x="2340175" y="319993"/>
            <a:ext cx="1639945" cy="230832"/>
          </a:xfrm>
          <a:prstGeom prst="rect">
            <a:avLst/>
          </a:prstGeom>
        </p:spPr>
        <p:txBody>
          <a:bodyPr wrap="square">
            <a:spAutoFit/>
          </a:bodyPr>
          <a:lstStyle/>
          <a:p>
            <a:pPr algn="just">
              <a:spcAft>
                <a:spcPts val="0"/>
              </a:spcAft>
            </a:pPr>
            <a:r>
              <a:rPr lang="ja-JP" altLang="en-US" sz="900" b="1" kern="100" dirty="0">
                <a:solidFill>
                  <a:schemeClr val="bg1"/>
                </a:solidFill>
                <a:latin typeface="ＭＳ 明朝" panose="02020609040205080304" pitchFamily="17" charset="-128"/>
                <a:ea typeface="ＭＳ ゴシック" panose="020B0609070205080204" pitchFamily="49" charset="-128"/>
                <a:cs typeface="Times New Roman" panose="02020603050405020304" pitchFamily="18" charset="0"/>
              </a:rPr>
              <a:t>検査結果が陽性だった場合</a:t>
            </a:r>
            <a:endParaRPr lang="ja-JP" altLang="ja-JP" sz="900" b="1" kern="100" dirty="0">
              <a:solidFill>
                <a:schemeClr val="bg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5841AAE4-9FF3-442D-9F03-C2FF5816151C}"/>
              </a:ext>
            </a:extLst>
          </p:cNvPr>
          <p:cNvSpPr/>
          <p:nvPr/>
        </p:nvSpPr>
        <p:spPr>
          <a:xfrm>
            <a:off x="5018438" y="316543"/>
            <a:ext cx="1627200" cy="230832"/>
          </a:xfrm>
          <a:prstGeom prst="rect">
            <a:avLst/>
          </a:prstGeom>
        </p:spPr>
        <p:txBody>
          <a:bodyPr wrap="square">
            <a:spAutoFit/>
          </a:bodyPr>
          <a:lstStyle/>
          <a:p>
            <a:pPr algn="just">
              <a:spcAft>
                <a:spcPts val="0"/>
              </a:spcAft>
            </a:pPr>
            <a:r>
              <a:rPr lang="ja-JP" altLang="en-US" sz="900" b="1" kern="100" dirty="0">
                <a:solidFill>
                  <a:schemeClr val="bg1"/>
                </a:solidFill>
                <a:latin typeface="ＭＳ 明朝" panose="02020609040205080304" pitchFamily="17" charset="-128"/>
                <a:ea typeface="ＭＳ ゴシック" panose="020B0609070205080204" pitchFamily="49" charset="-128"/>
                <a:cs typeface="Times New Roman" panose="02020603050405020304" pitchFamily="18" charset="0"/>
              </a:rPr>
              <a:t>検査結果が陰性だった場合</a:t>
            </a:r>
            <a:endParaRPr lang="ja-JP" altLang="ja-JP" sz="900" b="1" kern="100" dirty="0">
              <a:solidFill>
                <a:schemeClr val="bg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3" name="正方形/長方形 22">
            <a:extLst>
              <a:ext uri="{FF2B5EF4-FFF2-40B4-BE49-F238E27FC236}">
                <a16:creationId xmlns:a16="http://schemas.microsoft.com/office/drawing/2014/main" id="{9186F758-2EB1-41C8-B2D7-84163B08AB8F}"/>
              </a:ext>
            </a:extLst>
          </p:cNvPr>
          <p:cNvSpPr/>
          <p:nvPr/>
        </p:nvSpPr>
        <p:spPr>
          <a:xfrm>
            <a:off x="153042" y="2923051"/>
            <a:ext cx="6259290" cy="458652"/>
          </a:xfrm>
          <a:prstGeom prst="rect">
            <a:avLst/>
          </a:prstGeom>
        </p:spPr>
        <p:txBody>
          <a:bodyPr wrap="square">
            <a:spAutoFit/>
          </a:bodyPr>
          <a:lstStyle/>
          <a:p>
            <a:pPr>
              <a:lnSpc>
                <a:spcPts val="1500"/>
              </a:lnSpc>
            </a:pPr>
            <a:r>
              <a:rPr lang="ja-JP" altLang="ja-JP" sz="900" dirty="0">
                <a:ea typeface="ＭＳ ゴシック" panose="020B0609070205080204" pitchFamily="49" charset="-128"/>
                <a:cs typeface="Times New Roman" panose="02020603050405020304" pitchFamily="18" charset="0"/>
              </a:rPr>
              <a:t>所属</a:t>
            </a:r>
            <a:r>
              <a:rPr lang="ja-JP" altLang="en-US" sz="900" dirty="0">
                <a:ea typeface="ＭＳ ゴシック" panose="020B0609070205080204" pitchFamily="49" charset="-128"/>
                <a:cs typeface="Times New Roman" panose="02020603050405020304" pitchFamily="18" charset="0"/>
              </a:rPr>
              <a:t>部署</a:t>
            </a:r>
            <a:r>
              <a:rPr lang="ja-JP" altLang="ja-JP" sz="900" dirty="0">
                <a:ea typeface="ＭＳ ゴシック" panose="020B0609070205080204" pitchFamily="49" charset="-128"/>
                <a:cs typeface="Times New Roman" panose="02020603050405020304" pitchFamily="18" charset="0"/>
              </a:rPr>
              <a:t>が中心となり、確定診断まで時間を要する場合には確定診断を待たず、当該従業員の接触者を自主的に特定</a:t>
            </a:r>
            <a:r>
              <a:rPr lang="ja-JP" altLang="en-US" sz="900" dirty="0">
                <a:ea typeface="ＭＳ ゴシック" panose="020B0609070205080204" pitchFamily="49" charset="-128"/>
                <a:cs typeface="Times New Roman" panose="02020603050405020304" pitchFamily="18" charset="0"/>
              </a:rPr>
              <a:t>します。（特定に当たっての基準は（</a:t>
            </a:r>
            <a:r>
              <a:rPr lang="en-US" altLang="ja-JP" sz="900" dirty="0">
                <a:solidFill>
                  <a:srgbClr val="000000"/>
                </a:solidFill>
                <a:latin typeface="+mn-ea"/>
                <a:hlinkClick r:id="rId4"/>
              </a:rPr>
              <a:t>https://www.mhlw.go.jp/content/000788884.pdf</a:t>
            </a:r>
            <a:r>
              <a:rPr lang="ja-JP" altLang="en-US" sz="9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dirty="0">
                <a:ea typeface="ＭＳ ゴシック" panose="020B0609070205080204" pitchFamily="49" charset="-128"/>
                <a:cs typeface="Times New Roman" panose="02020603050405020304" pitchFamily="18" charset="0"/>
              </a:rPr>
              <a:t>の別添参照）</a:t>
            </a:r>
            <a:endParaRPr lang="ja-JP" altLang="en-US" sz="900" dirty="0"/>
          </a:p>
        </p:txBody>
      </p:sp>
      <p:sp>
        <p:nvSpPr>
          <p:cNvPr id="24" name="四角形: 角を丸くする 23">
            <a:extLst>
              <a:ext uri="{FF2B5EF4-FFF2-40B4-BE49-F238E27FC236}">
                <a16:creationId xmlns:a16="http://schemas.microsoft.com/office/drawing/2014/main" id="{55289D80-9296-4DBA-B545-12BC4AC447CD}"/>
              </a:ext>
            </a:extLst>
          </p:cNvPr>
          <p:cNvSpPr/>
          <p:nvPr/>
        </p:nvSpPr>
        <p:spPr>
          <a:xfrm>
            <a:off x="127075" y="4324347"/>
            <a:ext cx="6472584" cy="759667"/>
          </a:xfrm>
          <a:prstGeom prst="roundRect">
            <a:avLst/>
          </a:prstGeom>
          <a:noFill/>
          <a:ln w="9525">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C3779437-0CC6-4B29-A29A-EE4BE796CF95}"/>
              </a:ext>
            </a:extLst>
          </p:cNvPr>
          <p:cNvSpPr/>
          <p:nvPr/>
        </p:nvSpPr>
        <p:spPr>
          <a:xfrm>
            <a:off x="68504" y="3495613"/>
            <a:ext cx="4409748" cy="230832"/>
          </a:xfrm>
          <a:prstGeom prst="rect">
            <a:avLst/>
          </a:prstGeom>
        </p:spPr>
        <p:txBody>
          <a:bodyPr wrap="square">
            <a:spAutoFit/>
          </a:bodyPr>
          <a:lstStyle/>
          <a:p>
            <a:r>
              <a:rPr lang="ja-JP" altLang="en-US" sz="900" b="1" dirty="0">
                <a:solidFill>
                  <a:schemeClr val="bg1"/>
                </a:solidFill>
                <a:ea typeface="ＭＳ ゴシック" panose="020B0609070205080204" pitchFamily="49" charset="-128"/>
                <a:cs typeface="Times New Roman" panose="02020603050405020304" pitchFamily="18" charset="0"/>
              </a:rPr>
              <a:t>上記</a:t>
            </a:r>
            <a:r>
              <a:rPr lang="ja-JP" altLang="ja-JP" sz="900" b="1" dirty="0">
                <a:solidFill>
                  <a:schemeClr val="bg1"/>
                </a:solidFill>
                <a:ea typeface="ＭＳ ゴシック" panose="020B0609070205080204" pitchFamily="49" charset="-128"/>
                <a:cs typeface="Times New Roman" panose="02020603050405020304" pitchFamily="18" charset="0"/>
              </a:rPr>
              <a:t>接触者に対し</a:t>
            </a:r>
            <a:r>
              <a:rPr lang="ja-JP" altLang="en-US" sz="900" b="1" dirty="0">
                <a:solidFill>
                  <a:schemeClr val="bg1"/>
                </a:solidFill>
                <a:ea typeface="ＭＳ ゴシック" panose="020B0609070205080204" pitchFamily="49" charset="-128"/>
                <a:cs typeface="Times New Roman" panose="02020603050405020304" pitchFamily="18" charset="0"/>
              </a:rPr>
              <a:t>、感染拡大防止の観点から以下の感染拡大防止策を講じます</a:t>
            </a:r>
            <a:endParaRPr lang="ja-JP" altLang="en-US" sz="1200" dirty="0"/>
          </a:p>
        </p:txBody>
      </p:sp>
      <p:sp>
        <p:nvSpPr>
          <p:cNvPr id="28" name="正方形/長方形 27">
            <a:extLst>
              <a:ext uri="{FF2B5EF4-FFF2-40B4-BE49-F238E27FC236}">
                <a16:creationId xmlns:a16="http://schemas.microsoft.com/office/drawing/2014/main" id="{5A6BD372-6F0D-460C-8E31-7FBB62D1000D}"/>
              </a:ext>
            </a:extLst>
          </p:cNvPr>
          <p:cNvSpPr/>
          <p:nvPr/>
        </p:nvSpPr>
        <p:spPr>
          <a:xfrm>
            <a:off x="104225" y="4273497"/>
            <a:ext cx="6472585" cy="843372"/>
          </a:xfrm>
          <a:prstGeom prst="rect">
            <a:avLst/>
          </a:prstGeom>
        </p:spPr>
        <p:txBody>
          <a:bodyPr wrap="square">
            <a:spAutoFit/>
          </a:bodyPr>
          <a:lstStyle/>
          <a:p>
            <a:pPr algn="just">
              <a:lnSpc>
                <a:spcPts val="1500"/>
              </a:lnSpc>
              <a:spcAft>
                <a:spcPts val="0"/>
              </a:spcAft>
            </a:pPr>
            <a:r>
              <a:rPr lang="ja-JP" altLang="en-US" sz="900" kern="100" dirty="0">
                <a:latin typeface="ＭＳ 明朝" panose="02020609040205080304" pitchFamily="17" charset="-128"/>
                <a:ea typeface="ＭＳ ゴシック" panose="020B0609070205080204" pitchFamily="49" charset="-128"/>
                <a:cs typeface="Times New Roman" panose="02020603050405020304" pitchFamily="18" charset="0"/>
              </a:rPr>
              <a:t>②</a:t>
            </a:r>
            <a:r>
              <a:rPr lang="ja-JP" altLang="ja-JP" sz="900" kern="100" dirty="0">
                <a:latin typeface="ＭＳ 明朝" panose="02020609040205080304" pitchFamily="17" charset="-128"/>
                <a:ea typeface="ＭＳ ゴシック" panose="020B0609070205080204" pitchFamily="49" charset="-128"/>
                <a:cs typeface="Times New Roman" panose="02020603050405020304" pitchFamily="18" charset="0"/>
              </a:rPr>
              <a:t>感染拡大地域では、</a:t>
            </a:r>
            <a:r>
              <a:rPr lang="ja-JP" altLang="en-US" sz="900" kern="100" dirty="0">
                <a:latin typeface="ＭＳ 明朝" panose="02020609040205080304" pitchFamily="17" charset="-128"/>
                <a:ea typeface="ＭＳ ゴシック" panose="020B0609070205080204" pitchFamily="49" charset="-128"/>
                <a:cs typeface="Times New Roman" panose="02020603050405020304" pitchFamily="18" charset="0"/>
              </a:rPr>
              <a:t>事業所内で最初に検査結果が陽性となった者が患者と診断された場合には、上記及び保健所の取扱い</a:t>
            </a:r>
            <a:endParaRPr lang="en-US" altLang="ja-JP" sz="900" kern="100" dirty="0">
              <a:latin typeface="ＭＳ 明朝" panose="02020609040205080304" pitchFamily="17" charset="-128"/>
              <a:ea typeface="ＭＳ ゴシック" panose="020B0609070205080204" pitchFamily="49" charset="-128"/>
              <a:cs typeface="Times New Roman" panose="02020603050405020304" pitchFamily="18" charset="0"/>
            </a:endParaRPr>
          </a:p>
          <a:p>
            <a:pPr algn="just">
              <a:lnSpc>
                <a:spcPts val="1500"/>
              </a:lnSpc>
              <a:spcAft>
                <a:spcPts val="0"/>
              </a:spcAft>
            </a:pPr>
            <a:r>
              <a:rPr lang="ja-JP" altLang="en-US" sz="900" kern="100" dirty="0">
                <a:latin typeface="ＭＳ 明朝" panose="02020609040205080304" pitchFamily="17" charset="-128"/>
                <a:ea typeface="ＭＳ ゴシック" panose="020B0609070205080204" pitchFamily="49" charset="-128"/>
                <a:cs typeface="Times New Roman" panose="02020603050405020304" pitchFamily="18" charset="0"/>
              </a:rPr>
              <a:t>　に基づき、</a:t>
            </a:r>
            <a:r>
              <a:rPr lang="ja-JP" altLang="ja-JP" sz="900" kern="100" dirty="0">
                <a:latin typeface="ＭＳ 明朝" panose="02020609040205080304" pitchFamily="17" charset="-128"/>
                <a:ea typeface="ＭＳ ゴシック" panose="020B0609070205080204" pitchFamily="49" charset="-128"/>
                <a:cs typeface="Times New Roman" panose="02020603050405020304" pitchFamily="18" charset="0"/>
              </a:rPr>
              <a:t>事業所側で検査の対象者を決めて保健所に</a:t>
            </a:r>
            <a:r>
              <a:rPr lang="ja-JP" altLang="en-US" sz="900" b="1" kern="100" dirty="0">
                <a:latin typeface="ＭＳ 明朝" panose="02020609040205080304" pitchFamily="17" charset="-128"/>
                <a:ea typeface="ＭＳ ゴシック" panose="020B0609070205080204" pitchFamily="49" charset="-128"/>
                <a:cs typeface="Times New Roman" panose="02020603050405020304" pitchFamily="18" charset="0"/>
              </a:rPr>
              <a:t>濃厚接触者</a:t>
            </a:r>
            <a:r>
              <a:rPr lang="ja-JP" altLang="ja-JP" sz="900" b="1" kern="100" dirty="0">
                <a:latin typeface="ＭＳ 明朝" panose="02020609040205080304" pitchFamily="17" charset="-128"/>
                <a:ea typeface="ＭＳ ゴシック" panose="020B0609070205080204" pitchFamily="49" charset="-128"/>
                <a:cs typeface="Times New Roman" panose="02020603050405020304" pitchFamily="18" charset="0"/>
              </a:rPr>
              <a:t>リスト</a:t>
            </a:r>
            <a:r>
              <a:rPr lang="ja-JP" altLang="ja-JP" sz="900" kern="100" dirty="0">
                <a:latin typeface="ＭＳ 明朝" panose="02020609040205080304" pitchFamily="17" charset="-128"/>
                <a:ea typeface="ＭＳ ゴシック" panose="020B0609070205080204" pitchFamily="49" charset="-128"/>
                <a:cs typeface="Times New Roman" panose="02020603050405020304" pitchFamily="18" charset="0"/>
              </a:rPr>
              <a:t>を提出</a:t>
            </a:r>
            <a:r>
              <a:rPr lang="ja-JP" altLang="en-US" sz="900" kern="100" dirty="0">
                <a:latin typeface="ＭＳ 明朝" panose="02020609040205080304" pitchFamily="17" charset="-128"/>
                <a:ea typeface="ＭＳ ゴシック" panose="020B0609070205080204" pitchFamily="49" charset="-128"/>
                <a:cs typeface="Times New Roman" panose="02020603050405020304" pitchFamily="18" charset="0"/>
              </a:rPr>
              <a:t>し、保健所の了承を得た上で、「接触者」　</a:t>
            </a:r>
            <a:endParaRPr lang="en-US" altLang="ja-JP" sz="900" kern="100" dirty="0">
              <a:latin typeface="ＭＳ 明朝" panose="02020609040205080304" pitchFamily="17" charset="-128"/>
              <a:ea typeface="ＭＳ ゴシック" panose="020B0609070205080204" pitchFamily="49" charset="-128"/>
              <a:cs typeface="Times New Roman" panose="02020603050405020304" pitchFamily="18" charset="0"/>
            </a:endParaRPr>
          </a:p>
          <a:p>
            <a:pPr algn="just">
              <a:lnSpc>
                <a:spcPts val="1500"/>
              </a:lnSpc>
              <a:spcAft>
                <a:spcPts val="0"/>
              </a:spcAft>
            </a:pPr>
            <a:r>
              <a:rPr lang="ja-JP" altLang="en-US" sz="900" kern="100" dirty="0">
                <a:latin typeface="ＭＳ 明朝" panose="02020609040205080304" pitchFamily="17" charset="-128"/>
                <a:ea typeface="ＭＳ ゴシック" panose="020B0609070205080204" pitchFamily="49" charset="-128"/>
                <a:cs typeface="Times New Roman" panose="02020603050405020304" pitchFamily="18" charset="0"/>
              </a:rPr>
              <a:t>　に対してＰＣＲ検査等を速やかに実施します。</a:t>
            </a:r>
            <a:endParaRPr lang="en-US" altLang="ja-JP" sz="900" kern="100" dirty="0">
              <a:latin typeface="ＭＳ 明朝" panose="02020609040205080304" pitchFamily="17" charset="-128"/>
              <a:ea typeface="ＭＳ ゴシック" panose="020B0609070205080204" pitchFamily="49" charset="-128"/>
              <a:cs typeface="Times New Roman" panose="02020603050405020304" pitchFamily="18" charset="0"/>
            </a:endParaRPr>
          </a:p>
          <a:p>
            <a:pPr algn="just">
              <a:lnSpc>
                <a:spcPts val="1500"/>
              </a:lnSpc>
              <a:spcAft>
                <a:spcPts val="0"/>
              </a:spcAft>
            </a:pPr>
            <a:r>
              <a:rPr lang="ja-JP" altLang="en-US" sz="900" kern="100" dirty="0">
                <a:latin typeface="ＭＳ 明朝" panose="02020609040205080304" pitchFamily="17" charset="-128"/>
                <a:ea typeface="ＭＳ ゴシック" panose="020B0609070205080204" pitchFamily="49" charset="-128"/>
                <a:cs typeface="Times New Roman" panose="02020603050405020304" pitchFamily="18" charset="0"/>
              </a:rPr>
              <a:t>　この検査は公費で行われます。　　　　（</a:t>
            </a:r>
            <a:r>
              <a:rPr lang="en-US" altLang="ja-JP" sz="900" dirty="0">
                <a:solidFill>
                  <a:srgbClr val="000000"/>
                </a:solidFill>
                <a:latin typeface="+mn-ea"/>
                <a:hlinkClick r:id="rId4"/>
              </a:rPr>
              <a:t>https://www.mhlw.go.jp/content/000788884.pdf</a:t>
            </a:r>
            <a:r>
              <a:rPr lang="en-US" altLang="ja-JP" sz="900" dirty="0">
                <a:ea typeface="ＭＳ ゴシック" panose="020B0609070205080204" pitchFamily="49" charset="-128"/>
                <a:cs typeface="Times New Roman" panose="02020603050405020304" pitchFamily="18" charset="0"/>
              </a:rPr>
              <a:t>  </a:t>
            </a:r>
            <a:r>
              <a:rPr lang="ja-JP" altLang="en-US" sz="900" dirty="0">
                <a:ea typeface="ＭＳ ゴシック" panose="020B0609070205080204" pitchFamily="49" charset="-128"/>
                <a:cs typeface="Times New Roman" panose="02020603050405020304" pitchFamily="18" charset="0"/>
              </a:rPr>
              <a:t>事務連絡参照）</a:t>
            </a:r>
            <a:endParaRPr lang="ja-JP" altLang="ja-JP" sz="9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9" name="四角形: 角を丸くする 28">
            <a:extLst>
              <a:ext uri="{FF2B5EF4-FFF2-40B4-BE49-F238E27FC236}">
                <a16:creationId xmlns:a16="http://schemas.microsoft.com/office/drawing/2014/main" id="{211EE451-01A7-4AD6-B933-3E8E1C1FF370}"/>
              </a:ext>
            </a:extLst>
          </p:cNvPr>
          <p:cNvSpPr/>
          <p:nvPr/>
        </p:nvSpPr>
        <p:spPr>
          <a:xfrm>
            <a:off x="87832" y="2662729"/>
            <a:ext cx="2166636" cy="253916"/>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4E7A65BA-CBE4-4A21-84D1-EE556A1491D3}"/>
              </a:ext>
            </a:extLst>
          </p:cNvPr>
          <p:cNvSpPr/>
          <p:nvPr/>
        </p:nvSpPr>
        <p:spPr>
          <a:xfrm>
            <a:off x="131750" y="2692869"/>
            <a:ext cx="2072601" cy="230832"/>
          </a:xfrm>
          <a:prstGeom prst="rect">
            <a:avLst/>
          </a:prstGeom>
        </p:spPr>
        <p:txBody>
          <a:bodyPr wrap="square">
            <a:spAutoFit/>
          </a:bodyPr>
          <a:lstStyle/>
          <a:p>
            <a:r>
              <a:rPr lang="ja-JP" altLang="ja-JP" sz="900" b="1" dirty="0">
                <a:solidFill>
                  <a:schemeClr val="bg1"/>
                </a:solidFill>
                <a:ea typeface="ＭＳ ゴシック" panose="020B0609070205080204" pitchFamily="49" charset="-128"/>
                <a:cs typeface="Times New Roman" panose="02020603050405020304" pitchFamily="18" charset="0"/>
              </a:rPr>
              <a:t>当該従業員の接触者を自主的に特定</a:t>
            </a:r>
            <a:endParaRPr lang="ja-JP" altLang="en-US" sz="900" b="1" dirty="0">
              <a:solidFill>
                <a:schemeClr val="bg1"/>
              </a:solidFill>
            </a:endParaRPr>
          </a:p>
        </p:txBody>
      </p:sp>
      <p:sp>
        <p:nvSpPr>
          <p:cNvPr id="33" name="四角形: 角を丸くする 32">
            <a:extLst>
              <a:ext uri="{FF2B5EF4-FFF2-40B4-BE49-F238E27FC236}">
                <a16:creationId xmlns:a16="http://schemas.microsoft.com/office/drawing/2014/main" id="{264D10C3-0CC8-4075-883A-E02D378A7D70}"/>
              </a:ext>
            </a:extLst>
          </p:cNvPr>
          <p:cNvSpPr/>
          <p:nvPr/>
        </p:nvSpPr>
        <p:spPr>
          <a:xfrm>
            <a:off x="85434" y="2939545"/>
            <a:ext cx="6472584" cy="458652"/>
          </a:xfrm>
          <a:prstGeom prst="roundRect">
            <a:avLst/>
          </a:prstGeom>
          <a:noFill/>
          <a:ln w="9525">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四角形: 角を丸くする 33">
            <a:extLst>
              <a:ext uri="{FF2B5EF4-FFF2-40B4-BE49-F238E27FC236}">
                <a16:creationId xmlns:a16="http://schemas.microsoft.com/office/drawing/2014/main" id="{E40AD405-A9FB-4D2C-B758-31DF96593991}"/>
              </a:ext>
            </a:extLst>
          </p:cNvPr>
          <p:cNvSpPr/>
          <p:nvPr/>
        </p:nvSpPr>
        <p:spPr>
          <a:xfrm>
            <a:off x="148143" y="3727993"/>
            <a:ext cx="6472584" cy="547475"/>
          </a:xfrm>
          <a:prstGeom prst="roundRect">
            <a:avLst/>
          </a:prstGeom>
          <a:noFill/>
          <a:ln w="9525">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E2BB7415-BCB4-41B9-8526-F5CE49E282D8}"/>
              </a:ext>
            </a:extLst>
          </p:cNvPr>
          <p:cNvSpPr/>
          <p:nvPr/>
        </p:nvSpPr>
        <p:spPr>
          <a:xfrm>
            <a:off x="102149" y="3680637"/>
            <a:ext cx="6499029" cy="651012"/>
          </a:xfrm>
          <a:prstGeom prst="rect">
            <a:avLst/>
          </a:prstGeom>
        </p:spPr>
        <p:txBody>
          <a:bodyPr wrap="square">
            <a:spAutoFit/>
          </a:bodyPr>
          <a:lstStyle/>
          <a:p>
            <a:pPr>
              <a:lnSpc>
                <a:spcPts val="1500"/>
              </a:lnSpc>
            </a:pPr>
            <a:r>
              <a:rPr lang="ja-JP" altLang="en-US" sz="900" dirty="0">
                <a:latin typeface="ＭＳ ゴシック" panose="020B0609070205080204" pitchFamily="49" charset="-128"/>
                <a:ea typeface="ＭＳ ゴシック" panose="020B0609070205080204" pitchFamily="49" charset="-128"/>
                <a:cs typeface="Times New Roman" panose="02020603050405020304" pitchFamily="18" charset="0"/>
              </a:rPr>
              <a:t>①</a:t>
            </a:r>
            <a:r>
              <a:rPr lang="ja-JP" altLang="ja-JP" sz="900" dirty="0">
                <a:latin typeface="ＭＳ ゴシック" panose="020B0609070205080204" pitchFamily="49" charset="-128"/>
                <a:ea typeface="ＭＳ ゴシック" panose="020B0609070205080204" pitchFamily="49" charset="-128"/>
                <a:cs typeface="Times New Roman" panose="02020603050405020304" pitchFamily="18" charset="0"/>
              </a:rPr>
              <a:t>速やかに帰宅させ、自宅療養を指示</a:t>
            </a:r>
            <a:r>
              <a:rPr lang="ja-JP" altLang="en-US" sz="9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9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ts val="1500"/>
              </a:lnSpc>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　事業所内で最初に陽性となった者が医師の診断により</a:t>
            </a:r>
            <a:r>
              <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rPr>
              <a:t>感染していないとされた場合又は保健所から濃厚接触者に特定され</a:t>
            </a:r>
            <a:endParaRPr lang="en-US"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nSpc>
                <a:spcPts val="1500"/>
              </a:lnSpc>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なかった場合は、自宅療養</a:t>
            </a: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を</a:t>
            </a:r>
            <a:r>
              <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rPr>
              <a:t>解除</a:t>
            </a: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しましょう。</a:t>
            </a:r>
            <a:endParaRPr lang="ja-JP" altLang="en-US" sz="1200" dirty="0"/>
          </a:p>
        </p:txBody>
      </p:sp>
      <p:sp>
        <p:nvSpPr>
          <p:cNvPr id="42" name="正方形/長方形 41">
            <a:extLst>
              <a:ext uri="{FF2B5EF4-FFF2-40B4-BE49-F238E27FC236}">
                <a16:creationId xmlns:a16="http://schemas.microsoft.com/office/drawing/2014/main" id="{0A48F990-9BFE-4928-84DB-1557D380DA12}"/>
              </a:ext>
            </a:extLst>
          </p:cNvPr>
          <p:cNvSpPr/>
          <p:nvPr/>
        </p:nvSpPr>
        <p:spPr>
          <a:xfrm>
            <a:off x="1589134" y="8799815"/>
            <a:ext cx="3271879" cy="307777"/>
          </a:xfrm>
          <a:prstGeom prst="rect">
            <a:avLst/>
          </a:prstGeom>
        </p:spPr>
        <p:txBody>
          <a:bodyPr wrap="square">
            <a:spAutoFit/>
          </a:bodyPr>
          <a:lstStyle/>
          <a:p>
            <a:pPr algn="just">
              <a:spcAft>
                <a:spcPts val="0"/>
              </a:spcAft>
            </a:pPr>
            <a:r>
              <a:rPr lang="ja-JP" altLang="en-US" sz="1400" b="1" kern="100" dirty="0">
                <a:latin typeface="ＭＳ ゴシック" panose="020B0609070205080204" pitchFamily="49" charset="-128"/>
                <a:ea typeface="ＭＳ ゴシック" panose="020B0609070205080204" pitchFamily="49" charset="-128"/>
                <a:cs typeface="Times New Roman" panose="02020603050405020304" pitchFamily="18" charset="0"/>
              </a:rPr>
              <a:t>埼玉県保健医療部感染症対策課</a:t>
            </a:r>
            <a:endParaRPr lang="ja-JP" altLang="ja-JP" sz="140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pic>
        <p:nvPicPr>
          <p:cNvPr id="50" name="図 49">
            <a:extLst>
              <a:ext uri="{FF2B5EF4-FFF2-40B4-BE49-F238E27FC236}">
                <a16:creationId xmlns:a16="http://schemas.microsoft.com/office/drawing/2014/main" id="{10800D7B-E4DB-4227-BB62-F89B50E37C8D}"/>
              </a:ext>
            </a:extLst>
          </p:cNvPr>
          <p:cNvPicPr>
            <a:picLocks noChangeAspect="1"/>
          </p:cNvPicPr>
          <p:nvPr/>
        </p:nvPicPr>
        <p:blipFill>
          <a:blip r:embed="rId5"/>
          <a:stretch>
            <a:fillRect/>
          </a:stretch>
        </p:blipFill>
        <p:spPr>
          <a:xfrm>
            <a:off x="538399" y="8736651"/>
            <a:ext cx="387851" cy="370739"/>
          </a:xfrm>
          <a:prstGeom prst="rect">
            <a:avLst/>
          </a:prstGeom>
        </p:spPr>
      </p:pic>
      <p:sp>
        <p:nvSpPr>
          <p:cNvPr id="51" name="正方形/長方形 50">
            <a:extLst>
              <a:ext uri="{FF2B5EF4-FFF2-40B4-BE49-F238E27FC236}">
                <a16:creationId xmlns:a16="http://schemas.microsoft.com/office/drawing/2014/main" id="{C3C5F03B-C0FE-47A0-AC38-8F7E341020C6}"/>
              </a:ext>
            </a:extLst>
          </p:cNvPr>
          <p:cNvSpPr/>
          <p:nvPr/>
        </p:nvSpPr>
        <p:spPr>
          <a:xfrm>
            <a:off x="832920" y="8162538"/>
            <a:ext cx="1297679" cy="1023357"/>
          </a:xfrm>
          <a:prstGeom prst="rect">
            <a:avLst/>
          </a:prstGeom>
        </p:spPr>
        <p:txBody>
          <a:bodyPr wrap="square">
            <a:spAutoFit/>
          </a:bodyPr>
          <a:lstStyle/>
          <a:p>
            <a:endParaRPr lang="ja-JP" altLang="en-US" sz="3600" dirty="0">
              <a:solidFill>
                <a:srgbClr val="000000"/>
              </a:solidFill>
              <a:latin typeface="HG丸ｺﾞｼｯｸM-PRO" panose="020F0600000000000000" pitchFamily="50" charset="-128"/>
              <a:ea typeface="HG丸ｺﾞｼｯｸM-PRO" panose="020F0600000000000000" pitchFamily="50" charset="-128"/>
            </a:endParaRPr>
          </a:p>
          <a:p>
            <a:r>
              <a:rPr lang="ja-JP" altLang="en-US" sz="1050" dirty="0">
                <a:solidFill>
                  <a:srgbClr val="000000"/>
                </a:solidFill>
                <a:latin typeface="HG丸ｺﾞｼｯｸM-PRO" panose="020F0600000000000000" pitchFamily="50" charset="-128"/>
                <a:ea typeface="HG丸ｺﾞｼｯｸM-PRO" panose="020F0600000000000000" pitchFamily="50" charset="-128"/>
              </a:rPr>
              <a:t>  </a:t>
            </a:r>
            <a:r>
              <a:rPr lang="ja-JP" altLang="en-US" sz="900" dirty="0">
                <a:solidFill>
                  <a:srgbClr val="000000"/>
                </a:solidFill>
                <a:latin typeface="HG丸ｺﾞｼｯｸM-PRO" panose="020F0600000000000000" pitchFamily="50" charset="-128"/>
                <a:ea typeface="HG丸ｺﾞｼｯｸM-PRO" panose="020F0600000000000000" pitchFamily="50" charset="-128"/>
              </a:rPr>
              <a:t>彩の国</a:t>
            </a:r>
          </a:p>
          <a:p>
            <a:r>
              <a:rPr lang="ja-JP" altLang="en-US" sz="1200" dirty="0">
                <a:solidFill>
                  <a:srgbClr val="000000"/>
                </a:solidFill>
                <a:latin typeface="HG丸ｺﾞｼｯｸM-PRO" panose="020F0600000000000000" pitchFamily="50" charset="-128"/>
                <a:ea typeface="HG丸ｺﾞｼｯｸM-PRO" panose="020F0600000000000000" pitchFamily="50" charset="-128"/>
              </a:rPr>
              <a:t>埼玉県</a:t>
            </a:r>
            <a:endParaRPr lang="ja-JP" altLang="en-US" sz="1200" dirty="0"/>
          </a:p>
        </p:txBody>
      </p:sp>
      <p:sp>
        <p:nvSpPr>
          <p:cNvPr id="52" name="正方形/長方形 51">
            <a:extLst>
              <a:ext uri="{FF2B5EF4-FFF2-40B4-BE49-F238E27FC236}">
                <a16:creationId xmlns:a16="http://schemas.microsoft.com/office/drawing/2014/main" id="{A22E3019-0102-4A39-8C3C-1B007A7DA9D0}"/>
              </a:ext>
            </a:extLst>
          </p:cNvPr>
          <p:cNvSpPr/>
          <p:nvPr/>
        </p:nvSpPr>
        <p:spPr>
          <a:xfrm>
            <a:off x="4526446" y="8776034"/>
            <a:ext cx="2094281" cy="374461"/>
          </a:xfrm>
          <a:prstGeom prst="rect">
            <a:avLst/>
          </a:prstGeom>
        </p:spPr>
        <p:txBody>
          <a:bodyPr wrap="square">
            <a:spAutoFit/>
          </a:bodyPr>
          <a:lstStyle/>
          <a:p>
            <a:pPr algn="just">
              <a:lnSpc>
                <a:spcPts val="1100"/>
              </a:lnSpc>
              <a:spcAft>
                <a:spcPts val="0"/>
              </a:spcAft>
            </a:pP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📞０４８－８３０－３５５７</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100"/>
              </a:lnSpc>
              <a:spcAft>
                <a:spcPts val="0"/>
              </a:spcAft>
            </a:pP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a3510-17@pref.saitama.lg.jp</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8" name="四角形: メモ 57">
            <a:extLst>
              <a:ext uri="{FF2B5EF4-FFF2-40B4-BE49-F238E27FC236}">
                <a16:creationId xmlns:a16="http://schemas.microsoft.com/office/drawing/2014/main" id="{6569E354-C1B0-481A-A367-E661BB8A8D30}"/>
              </a:ext>
            </a:extLst>
          </p:cNvPr>
          <p:cNvSpPr/>
          <p:nvPr/>
        </p:nvSpPr>
        <p:spPr>
          <a:xfrm>
            <a:off x="352341" y="5326665"/>
            <a:ext cx="6132565" cy="1512285"/>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Rectangle 1">
            <a:extLst>
              <a:ext uri="{FF2B5EF4-FFF2-40B4-BE49-F238E27FC236}">
                <a16:creationId xmlns:a16="http://schemas.microsoft.com/office/drawing/2014/main" id="{96E276DA-117D-4A16-9740-69D16E7F8B17}"/>
              </a:ext>
            </a:extLst>
          </p:cNvPr>
          <p:cNvSpPr>
            <a:spLocks noChangeArrowheads="1"/>
          </p:cNvSpPr>
          <p:nvPr/>
        </p:nvSpPr>
        <p:spPr bwMode="auto">
          <a:xfrm>
            <a:off x="829527" y="6865352"/>
            <a:ext cx="581025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濃厚接触者等の候補となる範囲については　</a:t>
            </a:r>
            <a:r>
              <a:rPr lang="en-US" altLang="ja-JP" sz="900" dirty="0">
                <a:solidFill>
                  <a:srgbClr val="000000"/>
                </a:solidFill>
                <a:latin typeface="+mn-ea"/>
                <a:hlinkClick r:id="rId4"/>
              </a:rPr>
              <a:t> https://www.mhlw.go.jp/content/000788884.pdf </a:t>
            </a:r>
            <a:r>
              <a:rPr kumimoji="0"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別添参照</a:t>
            </a:r>
            <a:r>
              <a:rPr kumimoji="0" lang="ja-JP" altLang="en-US" sz="900" b="0" i="0" u="none" strike="noStrike" cap="none" normalizeH="0" baseline="0" dirty="0">
                <a:ln>
                  <a:noFill/>
                </a:ln>
                <a:solidFill>
                  <a:schemeClr val="tx1"/>
                </a:solidFill>
                <a:effectLst/>
              </a:rPr>
              <a:t> </a:t>
            </a:r>
            <a:endParaRPr kumimoji="0" lang="ja-JP" altLang="en-US" sz="900" b="0" i="0" u="none" strike="noStrike" cap="none" normalizeH="0" baseline="0" dirty="0">
              <a:ln>
                <a:noFill/>
              </a:ln>
              <a:solidFill>
                <a:schemeClr val="tx1"/>
              </a:solidFill>
              <a:effectLst/>
              <a:latin typeface="Arial" panose="020B0604020202020204" pitchFamily="34" charset="0"/>
            </a:endParaRPr>
          </a:p>
        </p:txBody>
      </p:sp>
      <p:graphicFrame>
        <p:nvGraphicFramePr>
          <p:cNvPr id="60" name="表 59">
            <a:extLst>
              <a:ext uri="{FF2B5EF4-FFF2-40B4-BE49-F238E27FC236}">
                <a16:creationId xmlns:a16="http://schemas.microsoft.com/office/drawing/2014/main" id="{97ABCB3F-F32E-4B37-A382-3262E7ADE2DC}"/>
              </a:ext>
            </a:extLst>
          </p:cNvPr>
          <p:cNvGraphicFramePr>
            <a:graphicFrameLocks noGrp="1"/>
          </p:cNvGraphicFramePr>
          <p:nvPr>
            <p:extLst>
              <p:ext uri="{D42A27DB-BD31-4B8C-83A1-F6EECF244321}">
                <p14:modId xmlns:p14="http://schemas.microsoft.com/office/powerpoint/2010/main" val="3849764385"/>
              </p:ext>
            </p:extLst>
          </p:nvPr>
        </p:nvGraphicFramePr>
        <p:xfrm>
          <a:off x="448638" y="5765732"/>
          <a:ext cx="5758388" cy="980103"/>
        </p:xfrm>
        <a:graphic>
          <a:graphicData uri="http://schemas.openxmlformats.org/drawingml/2006/table">
            <a:tbl>
              <a:tblPr firstRow="1" firstCol="1" bandRow="1">
                <a:tableStyleId>{5940675A-B579-460E-94D1-54222C63F5DA}</a:tableStyleId>
              </a:tblPr>
              <a:tblGrid>
                <a:gridCol w="304397">
                  <a:extLst>
                    <a:ext uri="{9D8B030D-6E8A-4147-A177-3AD203B41FA5}">
                      <a16:colId xmlns:a16="http://schemas.microsoft.com/office/drawing/2014/main" val="3010468041"/>
                    </a:ext>
                  </a:extLst>
                </a:gridCol>
                <a:gridCol w="794871">
                  <a:extLst>
                    <a:ext uri="{9D8B030D-6E8A-4147-A177-3AD203B41FA5}">
                      <a16:colId xmlns:a16="http://schemas.microsoft.com/office/drawing/2014/main" val="3012792303"/>
                    </a:ext>
                  </a:extLst>
                </a:gridCol>
                <a:gridCol w="508000">
                  <a:extLst>
                    <a:ext uri="{9D8B030D-6E8A-4147-A177-3AD203B41FA5}">
                      <a16:colId xmlns:a16="http://schemas.microsoft.com/office/drawing/2014/main" val="1716073973"/>
                    </a:ext>
                  </a:extLst>
                </a:gridCol>
                <a:gridCol w="334682">
                  <a:extLst>
                    <a:ext uri="{9D8B030D-6E8A-4147-A177-3AD203B41FA5}">
                      <a16:colId xmlns:a16="http://schemas.microsoft.com/office/drawing/2014/main" val="3928334267"/>
                    </a:ext>
                  </a:extLst>
                </a:gridCol>
                <a:gridCol w="280894">
                  <a:extLst>
                    <a:ext uri="{9D8B030D-6E8A-4147-A177-3AD203B41FA5}">
                      <a16:colId xmlns:a16="http://schemas.microsoft.com/office/drawing/2014/main" val="3884580995"/>
                    </a:ext>
                  </a:extLst>
                </a:gridCol>
                <a:gridCol w="968189">
                  <a:extLst>
                    <a:ext uri="{9D8B030D-6E8A-4147-A177-3AD203B41FA5}">
                      <a16:colId xmlns:a16="http://schemas.microsoft.com/office/drawing/2014/main" val="102125767"/>
                    </a:ext>
                  </a:extLst>
                </a:gridCol>
                <a:gridCol w="1123576">
                  <a:extLst>
                    <a:ext uri="{9D8B030D-6E8A-4147-A177-3AD203B41FA5}">
                      <a16:colId xmlns:a16="http://schemas.microsoft.com/office/drawing/2014/main" val="151798780"/>
                    </a:ext>
                  </a:extLst>
                </a:gridCol>
                <a:gridCol w="1443779">
                  <a:extLst>
                    <a:ext uri="{9D8B030D-6E8A-4147-A177-3AD203B41FA5}">
                      <a16:colId xmlns:a16="http://schemas.microsoft.com/office/drawing/2014/main" val="2612423213"/>
                    </a:ext>
                  </a:extLst>
                </a:gridCol>
              </a:tblGrid>
              <a:tr h="311211">
                <a:tc>
                  <a:txBody>
                    <a:bodyPr/>
                    <a:lstStyle/>
                    <a:p>
                      <a:pPr marL="66675" algn="l">
                        <a:spcAft>
                          <a:spcPts val="0"/>
                        </a:spcAft>
                      </a:pPr>
                      <a:r>
                        <a:rPr lang="ja-JP" sz="800" kern="100" dirty="0">
                          <a:effectLst/>
                        </a:rPr>
                        <a:t>番号</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ctr">
                        <a:spcAft>
                          <a:spcPts val="0"/>
                        </a:spcAft>
                      </a:pPr>
                      <a:r>
                        <a:rPr lang="ja-JP" sz="800" kern="100">
                          <a:effectLst/>
                        </a:rPr>
                        <a:t>氏名</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ctr">
                        <a:spcAft>
                          <a:spcPts val="0"/>
                        </a:spcAft>
                      </a:pPr>
                      <a:r>
                        <a:rPr lang="ja-JP" sz="800" kern="100" dirty="0">
                          <a:effectLst/>
                        </a:rPr>
                        <a:t>続柄</a:t>
                      </a:r>
                      <a:endParaRPr lang="en-US" altLang="ja-JP" sz="800" kern="100" dirty="0">
                        <a:effectLst/>
                      </a:endParaRPr>
                    </a:p>
                    <a:p>
                      <a:pPr marL="66675" algn="ctr">
                        <a:spcAft>
                          <a:spcPts val="0"/>
                        </a:spcAft>
                      </a:pPr>
                      <a:r>
                        <a:rPr lang="en-US" altLang="ja-JP" sz="800" kern="100" dirty="0">
                          <a:effectLst/>
                        </a:rPr>
                        <a:t>(</a:t>
                      </a:r>
                      <a:r>
                        <a:rPr lang="ja-JP" altLang="en-US" sz="800" kern="100" dirty="0">
                          <a:effectLst/>
                        </a:rPr>
                        <a:t>関係</a:t>
                      </a:r>
                      <a:r>
                        <a:rPr lang="en-US" altLang="ja-JP" sz="800" kern="100" dirty="0">
                          <a:effectLst/>
                        </a:rPr>
                        <a:t>)</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ja-JP" sz="800" kern="100">
                          <a:effectLst/>
                        </a:rPr>
                        <a:t>年齢</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ctr">
                        <a:spcAft>
                          <a:spcPts val="0"/>
                        </a:spcAft>
                      </a:pPr>
                      <a:r>
                        <a:rPr lang="ja-JP" sz="800" kern="100" dirty="0">
                          <a:effectLst/>
                        </a:rPr>
                        <a:t>性別</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l">
                        <a:spcAft>
                          <a:spcPts val="0"/>
                        </a:spcAft>
                      </a:pPr>
                      <a:r>
                        <a:rPr lang="ja-JP" sz="800" kern="100" dirty="0">
                          <a:effectLst/>
                        </a:rPr>
                        <a:t>患者との</a:t>
                      </a:r>
                      <a:endParaRPr lang="en-US" altLang="ja-JP" sz="800" kern="100" dirty="0">
                        <a:effectLst/>
                      </a:endParaRPr>
                    </a:p>
                    <a:p>
                      <a:pPr marL="66675" algn="l">
                        <a:spcAft>
                          <a:spcPts val="0"/>
                        </a:spcAft>
                      </a:pPr>
                      <a:r>
                        <a:rPr lang="ja-JP" sz="800" kern="100" dirty="0">
                          <a:effectLst/>
                        </a:rPr>
                        <a:t>最終接触日</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ctr">
                        <a:spcAft>
                          <a:spcPts val="0"/>
                        </a:spcAft>
                      </a:pPr>
                      <a:r>
                        <a:rPr lang="ja-JP" sz="800" kern="100" dirty="0">
                          <a:effectLst/>
                        </a:rPr>
                        <a:t>連絡先</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ctr">
                        <a:spcAft>
                          <a:spcPts val="0"/>
                        </a:spcAft>
                      </a:pPr>
                      <a:r>
                        <a:rPr lang="ja-JP" sz="800" kern="100">
                          <a:effectLst/>
                        </a:rPr>
                        <a:t>接触状況等</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extLst>
                  <a:ext uri="{0D108BD9-81ED-4DB2-BD59-A6C34878D82A}">
                    <a16:rowId xmlns:a16="http://schemas.microsoft.com/office/drawing/2014/main" val="1669583030"/>
                  </a:ext>
                </a:extLst>
              </a:tr>
              <a:tr h="167223">
                <a:tc>
                  <a:txBody>
                    <a:bodyPr/>
                    <a:lstStyle/>
                    <a:p>
                      <a:pPr marL="66675" algn="just">
                        <a:spcAft>
                          <a:spcPts val="0"/>
                        </a:spcAft>
                      </a:pPr>
                      <a:r>
                        <a:rPr lang="ja-JP" sz="900" kern="100">
                          <a:effectLst/>
                        </a:rPr>
                        <a:t>１</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ja-JP" sz="900" kern="100" dirty="0">
                          <a:effectLst/>
                        </a:rPr>
                        <a:t>埼玉　太郎</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ja-JP" sz="900" kern="100">
                          <a:effectLst/>
                        </a:rPr>
                        <a:t>同僚</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40</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ctr">
                        <a:spcAft>
                          <a:spcPts val="0"/>
                        </a:spcAft>
                      </a:pPr>
                      <a:r>
                        <a:rPr lang="ja-JP" sz="900" kern="100" dirty="0">
                          <a:effectLst/>
                        </a:rPr>
                        <a:t>男</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ja-JP" altLang="en-US" sz="900" kern="100" dirty="0">
                          <a:effectLst/>
                        </a:rPr>
                        <a:t>令和</a:t>
                      </a:r>
                      <a:r>
                        <a:rPr lang="en-US" altLang="ja-JP" sz="900" kern="100" dirty="0">
                          <a:effectLst/>
                        </a:rPr>
                        <a:t>4</a:t>
                      </a:r>
                      <a:r>
                        <a:rPr lang="ja-JP" sz="900" kern="100" dirty="0">
                          <a:effectLst/>
                        </a:rPr>
                        <a:t>年</a:t>
                      </a:r>
                      <a:r>
                        <a:rPr lang="en-US" altLang="ja-JP" sz="900" kern="100" dirty="0">
                          <a:effectLst/>
                        </a:rPr>
                        <a:t>1</a:t>
                      </a:r>
                      <a:r>
                        <a:rPr lang="ja-JP" sz="900" kern="100" dirty="0">
                          <a:effectLst/>
                        </a:rPr>
                        <a:t>月</a:t>
                      </a:r>
                      <a:r>
                        <a:rPr lang="en-US" sz="900" kern="100" dirty="0">
                          <a:effectLst/>
                        </a:rPr>
                        <a:t>1</a:t>
                      </a:r>
                      <a:r>
                        <a:rPr lang="ja-JP" sz="900" kern="100" dirty="0">
                          <a:effectLst/>
                        </a:rPr>
                        <a:t>日</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dirty="0">
                          <a:effectLst/>
                        </a:rPr>
                        <a:t>090-0000-1111</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ja-JP" sz="800" kern="100" dirty="0">
                          <a:effectLst/>
                        </a:rPr>
                        <a:t>マスクなしで会食</a:t>
                      </a:r>
                      <a:r>
                        <a:rPr lang="en-US" sz="800" kern="100" dirty="0">
                          <a:effectLst/>
                        </a:rPr>
                        <a:t>30</a:t>
                      </a:r>
                      <a:r>
                        <a:rPr lang="ja-JP" sz="800" kern="100" dirty="0">
                          <a:effectLst/>
                        </a:rPr>
                        <a:t>分以上</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extLst>
                  <a:ext uri="{0D108BD9-81ED-4DB2-BD59-A6C34878D82A}">
                    <a16:rowId xmlns:a16="http://schemas.microsoft.com/office/drawing/2014/main" val="1081439179"/>
                  </a:ext>
                </a:extLst>
              </a:tr>
              <a:tr h="167223">
                <a:tc>
                  <a:txBody>
                    <a:bodyPr/>
                    <a:lstStyle/>
                    <a:p>
                      <a:pPr marL="66675" algn="just">
                        <a:spcAft>
                          <a:spcPts val="0"/>
                        </a:spcAft>
                      </a:pPr>
                      <a:r>
                        <a:rPr lang="en-US" sz="900" kern="100" dirty="0">
                          <a:effectLst/>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800" kern="100" dirty="0">
                          <a:effectLst/>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extLst>
                  <a:ext uri="{0D108BD9-81ED-4DB2-BD59-A6C34878D82A}">
                    <a16:rowId xmlns:a16="http://schemas.microsoft.com/office/drawing/2014/main" val="829824872"/>
                  </a:ext>
                </a:extLst>
              </a:tr>
              <a:tr h="167223">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dirty="0">
                          <a:effectLst/>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900" kern="100" dirty="0">
                          <a:effectLst/>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8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extLst>
                  <a:ext uri="{0D108BD9-81ED-4DB2-BD59-A6C34878D82A}">
                    <a16:rowId xmlns:a16="http://schemas.microsoft.com/office/drawing/2014/main" val="196657608"/>
                  </a:ext>
                </a:extLst>
              </a:tr>
              <a:tr h="167223">
                <a:tc>
                  <a:txBody>
                    <a:bodyPr/>
                    <a:lstStyle/>
                    <a:p>
                      <a:pPr marL="66675" algn="just">
                        <a:spcAft>
                          <a:spcPts val="0"/>
                        </a:spcAft>
                      </a:pPr>
                      <a:r>
                        <a:rPr lang="en-US" sz="10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dirty="0">
                          <a:effectLst/>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a:effectLst/>
                        </a:rPr>
                        <a:t> </a:t>
                      </a:r>
                      <a:endParaRPr lang="ja-JP" sz="100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tc>
                  <a:txBody>
                    <a:bodyPr/>
                    <a:lstStyle/>
                    <a:p>
                      <a:pPr marL="66675" algn="just">
                        <a:spcAft>
                          <a:spcPts val="0"/>
                        </a:spcAft>
                      </a:pPr>
                      <a:r>
                        <a:rPr lang="en-US" sz="1000" kern="100" dirty="0">
                          <a:effectLst/>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5313" marR="65313" marT="0" marB="0"/>
                </a:tc>
                <a:extLst>
                  <a:ext uri="{0D108BD9-81ED-4DB2-BD59-A6C34878D82A}">
                    <a16:rowId xmlns:a16="http://schemas.microsoft.com/office/drawing/2014/main" val="4172637455"/>
                  </a:ext>
                </a:extLst>
              </a:tr>
            </a:tbl>
          </a:graphicData>
        </a:graphic>
      </p:graphicFrame>
      <p:sp>
        <p:nvSpPr>
          <p:cNvPr id="61" name="Rectangle 1">
            <a:extLst>
              <a:ext uri="{FF2B5EF4-FFF2-40B4-BE49-F238E27FC236}">
                <a16:creationId xmlns:a16="http://schemas.microsoft.com/office/drawing/2014/main" id="{A5DB49A5-F0CF-4991-AD71-50EEABCF3665}"/>
              </a:ext>
            </a:extLst>
          </p:cNvPr>
          <p:cNvSpPr>
            <a:spLocks noChangeArrowheads="1"/>
          </p:cNvSpPr>
          <p:nvPr/>
        </p:nvSpPr>
        <p:spPr bwMode="auto">
          <a:xfrm>
            <a:off x="480079" y="5568607"/>
            <a:ext cx="3243196"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0"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陽性</a:t>
            </a:r>
            <a:r>
              <a:rPr kumimoji="0" lang="ja-JP" altLang="ja-JP" sz="900" b="0"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者氏名　　　　　　　　</a:t>
            </a:r>
            <a:r>
              <a:rPr kumimoji="0" lang="ja-JP" altLang="ja-JP"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900" b="0"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発症日 </a:t>
            </a:r>
            <a:r>
              <a:rPr kumimoji="0" lang="ja-JP" altLang="en-US" sz="900" b="0" i="0" u="sng"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年　　月　　日</a:t>
            </a:r>
            <a:endParaRPr kumimoji="0" lang="ja-JP" altLang="en-US" sz="600" b="0" i="0" u="none" strike="noStrike" cap="none" normalizeH="0" baseline="0" dirty="0">
              <a:ln>
                <a:noFill/>
              </a:ln>
              <a:solidFill>
                <a:schemeClr val="tx1"/>
              </a:solidFill>
              <a:effectLst/>
            </a:endParaRPr>
          </a:p>
        </p:txBody>
      </p:sp>
      <p:sp>
        <p:nvSpPr>
          <p:cNvPr id="62" name="正方形/長方形 61">
            <a:extLst>
              <a:ext uri="{FF2B5EF4-FFF2-40B4-BE49-F238E27FC236}">
                <a16:creationId xmlns:a16="http://schemas.microsoft.com/office/drawing/2014/main" id="{6D242F15-3BE7-42F4-AAB6-F813E515AD55}"/>
              </a:ext>
            </a:extLst>
          </p:cNvPr>
          <p:cNvSpPr/>
          <p:nvPr/>
        </p:nvSpPr>
        <p:spPr>
          <a:xfrm>
            <a:off x="2532944" y="5334678"/>
            <a:ext cx="1665841" cy="253916"/>
          </a:xfrm>
          <a:prstGeom prst="rect">
            <a:avLst/>
          </a:prstGeom>
        </p:spPr>
        <p:txBody>
          <a:bodyPr wrap="none">
            <a:spAutoFit/>
          </a:bodyPr>
          <a:lstStyle/>
          <a:p>
            <a:r>
              <a:rPr lang="ja-JP" altLang="ja-JP" sz="1050" b="1" kern="100" dirty="0">
                <a:latin typeface="ＭＳ 明朝" panose="02020609040205080304" pitchFamily="17" charset="-128"/>
                <a:ea typeface="ＭＳ ゴシック" panose="020B0609070205080204" pitchFamily="49" charset="-128"/>
                <a:cs typeface="Times New Roman" panose="02020603050405020304" pitchFamily="18" charset="0"/>
              </a:rPr>
              <a:t>濃厚接触者リスト作成例</a:t>
            </a:r>
            <a:endParaRPr lang="ja-JP" altLang="ja-JP" sz="105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6" name="正方形/長方形 75">
            <a:extLst>
              <a:ext uri="{FF2B5EF4-FFF2-40B4-BE49-F238E27FC236}">
                <a16:creationId xmlns:a16="http://schemas.microsoft.com/office/drawing/2014/main" id="{55E987D9-1405-4995-8C47-4625364EC1C3}"/>
              </a:ext>
            </a:extLst>
          </p:cNvPr>
          <p:cNvSpPr/>
          <p:nvPr/>
        </p:nvSpPr>
        <p:spPr>
          <a:xfrm>
            <a:off x="8853" y="7096184"/>
            <a:ext cx="6845532" cy="2539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6AAA0BD5-3979-4950-8A63-4FA83ADE2F36}"/>
              </a:ext>
            </a:extLst>
          </p:cNvPr>
          <p:cNvSpPr/>
          <p:nvPr/>
        </p:nvSpPr>
        <p:spPr>
          <a:xfrm>
            <a:off x="6584" y="7112872"/>
            <a:ext cx="2955691" cy="230832"/>
          </a:xfrm>
          <a:prstGeom prst="rect">
            <a:avLst/>
          </a:prstGeom>
        </p:spPr>
        <p:txBody>
          <a:bodyPr wrap="square">
            <a:spAutoFit/>
          </a:bodyPr>
          <a:lstStyle/>
          <a:p>
            <a:pPr algn="just">
              <a:spcAft>
                <a:spcPts val="0"/>
              </a:spcAft>
            </a:pPr>
            <a:r>
              <a:rPr lang="ja-JP" altLang="en-US" sz="900" b="1" kern="100" dirty="0">
                <a:solidFill>
                  <a:schemeClr val="bg1"/>
                </a:solidFill>
                <a:latin typeface="ＭＳ 明朝" panose="02020609040205080304" pitchFamily="17" charset="-128"/>
                <a:ea typeface="ＭＳ ゴシック" panose="020B0609070205080204" pitchFamily="49" charset="-128"/>
                <a:cs typeface="Times New Roman" panose="02020603050405020304" pitchFamily="18" charset="0"/>
              </a:rPr>
              <a:t>（参考）</a:t>
            </a:r>
            <a:r>
              <a:rPr lang="ja-JP" altLang="ja-JP" sz="900" b="1" kern="100" dirty="0">
                <a:solidFill>
                  <a:schemeClr val="bg1"/>
                </a:solidFill>
                <a:latin typeface="ＭＳ 明朝" panose="02020609040205080304" pitchFamily="17" charset="-128"/>
                <a:ea typeface="ＭＳ ゴシック" panose="020B0609070205080204" pitchFamily="49" charset="-128"/>
                <a:cs typeface="Times New Roman" panose="02020603050405020304" pitchFamily="18" charset="0"/>
              </a:rPr>
              <a:t>健康観察アプリの導入を検討</a:t>
            </a:r>
            <a:r>
              <a:rPr lang="ja-JP" altLang="en-US" sz="900" b="1" kern="100" dirty="0">
                <a:solidFill>
                  <a:schemeClr val="bg1"/>
                </a:solidFill>
                <a:latin typeface="ＭＳ 明朝" panose="02020609040205080304" pitchFamily="17" charset="-128"/>
                <a:ea typeface="ＭＳ ゴシック" panose="020B0609070205080204" pitchFamily="49" charset="-128"/>
                <a:cs typeface="Times New Roman" panose="02020603050405020304" pitchFamily="18" charset="0"/>
              </a:rPr>
              <a:t>しましょう</a:t>
            </a:r>
            <a:endParaRPr lang="ja-JP" altLang="ja-JP" sz="900" b="1" kern="100" dirty="0">
              <a:solidFill>
                <a:schemeClr val="bg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8" name="正方形/長方形 77">
            <a:extLst>
              <a:ext uri="{FF2B5EF4-FFF2-40B4-BE49-F238E27FC236}">
                <a16:creationId xmlns:a16="http://schemas.microsoft.com/office/drawing/2014/main" id="{CEE73DE1-3D58-4A09-95A9-F3FF5BC6E8E9}"/>
              </a:ext>
            </a:extLst>
          </p:cNvPr>
          <p:cNvSpPr/>
          <p:nvPr/>
        </p:nvSpPr>
        <p:spPr>
          <a:xfrm>
            <a:off x="113649" y="7400902"/>
            <a:ext cx="2419295" cy="974819"/>
          </a:xfrm>
          <a:prstGeom prst="rect">
            <a:avLst/>
          </a:prstGeom>
        </p:spPr>
        <p:txBody>
          <a:bodyPr wrap="square">
            <a:spAutoFit/>
          </a:bodyPr>
          <a:lstStyle/>
          <a:p>
            <a:pPr>
              <a:lnSpc>
                <a:spcPts val="1400"/>
              </a:lnSpc>
            </a:pPr>
            <a:r>
              <a:rPr lang="ja-JP" altLang="en-US" sz="900" dirty="0">
                <a:ea typeface="ＭＳ ゴシック" panose="020B0609070205080204" pitchFamily="49" charset="-128"/>
                <a:cs typeface="Times New Roman" panose="02020603050405020304" pitchFamily="18" charset="0"/>
              </a:rPr>
              <a:t>各事業所の取組状況に応じ、毎日の健康状態を把握するための健康観察アプリの導入を検討したうえで、利用するアプリを選定し、従業員に毎日の利用を要請しましょう。（参考　</a:t>
            </a:r>
            <a:r>
              <a:rPr lang="en-US" altLang="ja-JP" sz="900" dirty="0">
                <a:hlinkClick r:id="rId6"/>
              </a:rPr>
              <a:t>https://corona.go.jp/health/</a:t>
            </a:r>
            <a:r>
              <a:rPr lang="ja-JP" altLang="en-US" sz="900" dirty="0"/>
              <a:t>）</a:t>
            </a:r>
            <a:endParaRPr lang="en-US" altLang="ja-JP" sz="900" dirty="0">
              <a:ea typeface="ＭＳ ゴシック" panose="020B0609070205080204" pitchFamily="49" charset="-128"/>
              <a:cs typeface="Times New Roman" panose="02020603050405020304" pitchFamily="18" charset="0"/>
            </a:endParaRPr>
          </a:p>
        </p:txBody>
      </p:sp>
      <p:sp>
        <p:nvSpPr>
          <p:cNvPr id="57" name="正方形/長方形 56">
            <a:extLst>
              <a:ext uri="{FF2B5EF4-FFF2-40B4-BE49-F238E27FC236}">
                <a16:creationId xmlns:a16="http://schemas.microsoft.com/office/drawing/2014/main" id="{456CFC1D-F31A-4FB9-BBFD-C3753DAED332}"/>
              </a:ext>
            </a:extLst>
          </p:cNvPr>
          <p:cNvSpPr/>
          <p:nvPr/>
        </p:nvSpPr>
        <p:spPr>
          <a:xfrm>
            <a:off x="1213195" y="709135"/>
            <a:ext cx="4584586" cy="307777"/>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Aft>
                <a:spcPts val="0"/>
              </a:spcAft>
            </a:pPr>
            <a:r>
              <a:rPr lang="ja-JP" altLang="ja-JP" sz="1400" i="1" kern="100" dirty="0">
                <a:solidFill>
                  <a:schemeClr val="bg1"/>
                </a:solidFill>
                <a:latin typeface="ＭＳ 明朝" panose="02020609040205080304" pitchFamily="17" charset="-128"/>
                <a:ea typeface="ＭＳ ゴシック" panose="020B0609070205080204" pitchFamily="49" charset="-128"/>
                <a:cs typeface="Times New Roman" panose="02020603050405020304" pitchFamily="18" charset="0"/>
              </a:rPr>
              <a:t>新型コロナウイルス感染症の感染拡大を防ぎましょう</a:t>
            </a:r>
            <a:endParaRPr lang="ja-JP" altLang="ja-JP" sz="1400" i="1" kern="100" dirty="0">
              <a:solidFill>
                <a:schemeClr val="bg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1" name="正方形/長方形 70">
            <a:extLst>
              <a:ext uri="{FF2B5EF4-FFF2-40B4-BE49-F238E27FC236}">
                <a16:creationId xmlns:a16="http://schemas.microsoft.com/office/drawing/2014/main" id="{5ED92BC3-E64A-46DC-821D-509F7BBB7C38}"/>
              </a:ext>
            </a:extLst>
          </p:cNvPr>
          <p:cNvSpPr/>
          <p:nvPr/>
        </p:nvSpPr>
        <p:spPr>
          <a:xfrm>
            <a:off x="40339" y="987725"/>
            <a:ext cx="1441420" cy="307777"/>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spcAft>
                <a:spcPts val="0"/>
              </a:spcAft>
            </a:pPr>
            <a:r>
              <a:rPr lang="ja-JP" altLang="ja-JP" sz="1400" b="1" kern="100" dirty="0">
                <a:solidFill>
                  <a:srgbClr val="FF0000"/>
                </a:solidFill>
                <a:latin typeface="ＭＳ 明朝" panose="02020609040205080304" pitchFamily="17" charset="-128"/>
                <a:ea typeface="ＭＳ ゴシック" panose="020B0609070205080204" pitchFamily="49" charset="-128"/>
                <a:cs typeface="Times New Roman" panose="02020603050405020304" pitchFamily="18" charset="0"/>
              </a:rPr>
              <a:t>事業者の皆様へ</a:t>
            </a:r>
            <a:endParaRPr lang="ja-JP" altLang="ja-JP" sz="1400"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2" name="正方形/長方形 71">
            <a:extLst>
              <a:ext uri="{FF2B5EF4-FFF2-40B4-BE49-F238E27FC236}">
                <a16:creationId xmlns:a16="http://schemas.microsoft.com/office/drawing/2014/main" id="{A81DA1E4-2D49-4DC3-B892-83A0021DE6ED}"/>
              </a:ext>
            </a:extLst>
          </p:cNvPr>
          <p:cNvSpPr/>
          <p:nvPr/>
        </p:nvSpPr>
        <p:spPr>
          <a:xfrm>
            <a:off x="160210" y="1203958"/>
            <a:ext cx="6697790" cy="942374"/>
          </a:xfrm>
          <a:prstGeom prst="rect">
            <a:avLst/>
          </a:prstGeom>
          <a:ln>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lnSpc>
                <a:spcPts val="1700"/>
              </a:lnSpc>
              <a:spcAft>
                <a:spcPts val="0"/>
              </a:spcAft>
            </a:pPr>
            <a:r>
              <a:rPr lang="ja-JP" altLang="en-US" sz="1050" kern="100" dirty="0">
                <a:latin typeface="ＭＳ 明朝" panose="02020609040205080304" pitchFamily="17" charset="-128"/>
                <a:ea typeface="ＭＳ ゴシック" panose="020B0609070205080204" pitchFamily="49" charset="-128"/>
                <a:cs typeface="Times New Roman" panose="02020603050405020304" pitchFamily="18" charset="0"/>
              </a:rPr>
              <a:t>☆陽性者が確認された事業所が、濃厚接触者等の候補者リストを保健所に提示することにより、保健所が適切と認定した場合（範囲）において、必要な検査（行政検査）を受けることが可能です。</a:t>
            </a:r>
            <a:endParaRPr lang="en-US" altLang="ja-JP" sz="1050" kern="100" dirty="0">
              <a:latin typeface="ＭＳ 明朝" panose="02020609040205080304" pitchFamily="17" charset="-128"/>
              <a:ea typeface="ＭＳ ゴシック" panose="020B0609070205080204" pitchFamily="49" charset="-128"/>
              <a:cs typeface="Times New Roman" panose="02020603050405020304" pitchFamily="18" charset="0"/>
            </a:endParaRPr>
          </a:p>
          <a:p>
            <a:pPr algn="just">
              <a:lnSpc>
                <a:spcPts val="1700"/>
              </a:lnSpc>
              <a:spcAft>
                <a:spcPts val="0"/>
              </a:spcAft>
            </a:pPr>
            <a:r>
              <a:rPr lang="ja-JP" altLang="en-US" sz="10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こ</a:t>
            </a:r>
            <a:r>
              <a:rPr lang="ja-JP" altLang="en-US" sz="1050" dirty="0">
                <a:solidFill>
                  <a:srgbClr val="000000"/>
                </a:solidFill>
                <a:latin typeface="ＭＳ ゴシック" panose="020B0609070205080204" pitchFamily="49" charset="-128"/>
                <a:ea typeface="ＭＳ ゴシック" panose="020B0609070205080204" pitchFamily="49" charset="-128"/>
              </a:rPr>
              <a:t>の特例措置は、感染拡大傾向が認められる間の埼玉県全域で認められます（保健所設置市は除く）。</a:t>
            </a:r>
            <a:r>
              <a:rPr lang="ja-JP" altLang="en-US" sz="900" kern="100" dirty="0">
                <a:latin typeface="+mn-ea"/>
                <a:cs typeface="Times New Roman" panose="02020603050405020304" pitchFamily="18" charset="0"/>
              </a:rPr>
              <a:t>（</a:t>
            </a:r>
            <a:r>
              <a:rPr lang="en-US" altLang="ja-JP" sz="900" kern="100" dirty="0">
                <a:latin typeface="+mn-ea"/>
                <a:cs typeface="Times New Roman" panose="02020603050405020304" pitchFamily="18" charset="0"/>
                <a:hlinkClick r:id="rId7"/>
              </a:rPr>
              <a:t>https://www.mhlw.go.jp/content/000870904.pdf</a:t>
            </a:r>
            <a:r>
              <a:rPr lang="ja-JP" altLang="en-US" sz="900" kern="100" dirty="0">
                <a:latin typeface="+mn-ea"/>
                <a:cs typeface="Times New Roman" panose="02020603050405020304" pitchFamily="18" charset="0"/>
              </a:rPr>
              <a:t>　</a:t>
            </a:r>
            <a:r>
              <a:rPr lang="en-US"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rPr>
              <a:t>1.(3)</a:t>
            </a: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参照）</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pic>
        <p:nvPicPr>
          <p:cNvPr id="80" name="図 79">
            <a:extLst>
              <a:ext uri="{FF2B5EF4-FFF2-40B4-BE49-F238E27FC236}">
                <a16:creationId xmlns:a16="http://schemas.microsoft.com/office/drawing/2014/main" id="{C135B3C5-CE2C-499A-9499-0BC586E207D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66656" y="11537"/>
            <a:ext cx="865017" cy="657808"/>
          </a:xfrm>
          <a:prstGeom prst="rect">
            <a:avLst/>
          </a:prstGeom>
        </p:spPr>
      </p:pic>
      <p:sp>
        <p:nvSpPr>
          <p:cNvPr id="81" name="正方形/長方形 80">
            <a:extLst>
              <a:ext uri="{FF2B5EF4-FFF2-40B4-BE49-F238E27FC236}">
                <a16:creationId xmlns:a16="http://schemas.microsoft.com/office/drawing/2014/main" id="{6BEB6F1E-C277-49C1-9173-BA540CA3778B}"/>
              </a:ext>
            </a:extLst>
          </p:cNvPr>
          <p:cNvSpPr/>
          <p:nvPr/>
        </p:nvSpPr>
        <p:spPr>
          <a:xfrm>
            <a:off x="5055913" y="597815"/>
            <a:ext cx="2217629" cy="215444"/>
          </a:xfrm>
          <a:prstGeom prst="rect">
            <a:avLst/>
          </a:prstGeom>
        </p:spPr>
        <p:txBody>
          <a:bodyPr wrap="square">
            <a:spAutoFit/>
          </a:bodyPr>
          <a:lstStyle/>
          <a:p>
            <a:r>
              <a:rPr lang="ja-JP" altLang="en-US" sz="600" dirty="0"/>
              <a:t>埼玉県マスコット「コバトン」「さいたまっち</a:t>
            </a:r>
            <a:r>
              <a:rPr lang="ja-JP" altLang="en-US" sz="800" dirty="0"/>
              <a:t>」</a:t>
            </a:r>
          </a:p>
        </p:txBody>
      </p:sp>
    </p:spTree>
    <p:extLst>
      <p:ext uri="{BB962C8B-B14F-4D97-AF65-F5344CB8AC3E}">
        <p14:creationId xmlns:p14="http://schemas.microsoft.com/office/powerpoint/2010/main" val="42576514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5936A899-025A-4B90-86BF-FED11E449AFF}" vid="{96D2146A-40FA-40D5-842E-AB4538854C10}"/>
    </a:ext>
  </a:extLst>
</a:theme>
</file>

<file path=docProps/app.xml><?xml version="1.0" encoding="utf-8"?>
<Properties xmlns="http://schemas.openxmlformats.org/officeDocument/2006/extended-properties" xmlns:vt="http://schemas.openxmlformats.org/officeDocument/2006/docPropsVTypes">
  <Template>blank</Template>
  <TotalTime>2331</TotalTime>
  <Words>590</Words>
  <Application>Microsoft Office PowerPoint</Application>
  <PresentationFormat>画面に合わせる (4:3)</PresentationFormat>
  <Paragraphs>70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ゴシック</vt:lpstr>
      <vt:lpstr>ＭＳ 明朝</vt:lpstr>
      <vt:lpstr>游ゴシック</vt:lpstr>
      <vt:lpstr>游ゴシック Light</vt:lpstr>
      <vt:lpstr>Arial</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大高孝三</dc:creator>
  <cp:lastModifiedBy>保田和宏</cp:lastModifiedBy>
  <cp:revision>123</cp:revision>
  <cp:lastPrinted>2022-01-18T03:08:14Z</cp:lastPrinted>
  <dcterms:created xsi:type="dcterms:W3CDTF">2021-08-10T23:12:29Z</dcterms:created>
  <dcterms:modified xsi:type="dcterms:W3CDTF">2022-01-18T04:36:34Z</dcterms:modified>
</cp:coreProperties>
</file>